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gif" ContentType="image/gif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96"/>
  </p:notesMasterIdLst>
  <p:sldIdLst>
    <p:sldId id="256" r:id="rId2"/>
    <p:sldId id="260" r:id="rId3"/>
    <p:sldId id="258" r:id="rId4"/>
    <p:sldId id="272" r:id="rId5"/>
    <p:sldId id="259" r:id="rId6"/>
    <p:sldId id="267" r:id="rId7"/>
    <p:sldId id="313" r:id="rId8"/>
    <p:sldId id="314" r:id="rId9"/>
    <p:sldId id="268" r:id="rId10"/>
    <p:sldId id="261" r:id="rId11"/>
    <p:sldId id="273" r:id="rId12"/>
    <p:sldId id="264" r:id="rId13"/>
    <p:sldId id="294" r:id="rId14"/>
    <p:sldId id="265" r:id="rId15"/>
    <p:sldId id="279" r:id="rId16"/>
    <p:sldId id="282" r:id="rId17"/>
    <p:sldId id="283" r:id="rId18"/>
    <p:sldId id="271" r:id="rId19"/>
    <p:sldId id="270" r:id="rId20"/>
    <p:sldId id="280" r:id="rId21"/>
    <p:sldId id="275" r:id="rId22"/>
    <p:sldId id="277" r:id="rId23"/>
    <p:sldId id="276" r:id="rId24"/>
    <p:sldId id="281" r:id="rId25"/>
    <p:sldId id="284" r:id="rId26"/>
    <p:sldId id="285" r:id="rId27"/>
    <p:sldId id="316" r:id="rId28"/>
    <p:sldId id="317" r:id="rId29"/>
    <p:sldId id="315" r:id="rId30"/>
    <p:sldId id="318" r:id="rId31"/>
    <p:sldId id="319" r:id="rId32"/>
    <p:sldId id="320" r:id="rId33"/>
    <p:sldId id="321" r:id="rId34"/>
    <p:sldId id="322" r:id="rId35"/>
    <p:sldId id="288" r:id="rId36"/>
    <p:sldId id="348" r:id="rId37"/>
    <p:sldId id="349" r:id="rId38"/>
    <p:sldId id="350" r:id="rId39"/>
    <p:sldId id="351" r:id="rId40"/>
    <p:sldId id="352" r:id="rId41"/>
    <p:sldId id="353" r:id="rId42"/>
    <p:sldId id="355" r:id="rId43"/>
    <p:sldId id="356" r:id="rId44"/>
    <p:sldId id="287" r:id="rId45"/>
    <p:sldId id="298" r:id="rId46"/>
    <p:sldId id="292" r:id="rId47"/>
    <p:sldId id="296" r:id="rId48"/>
    <p:sldId id="295" r:id="rId49"/>
    <p:sldId id="297" r:id="rId50"/>
    <p:sldId id="300" r:id="rId51"/>
    <p:sldId id="301" r:id="rId52"/>
    <p:sldId id="302" r:id="rId53"/>
    <p:sldId id="303" r:id="rId54"/>
    <p:sldId id="304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23" r:id="rId63"/>
    <p:sldId id="324" r:id="rId64"/>
    <p:sldId id="326" r:id="rId65"/>
    <p:sldId id="325" r:id="rId66"/>
    <p:sldId id="327" r:id="rId67"/>
    <p:sldId id="337" r:id="rId68"/>
    <p:sldId id="289" r:id="rId69"/>
    <p:sldId id="339" r:id="rId70"/>
    <p:sldId id="330" r:id="rId71"/>
    <p:sldId id="331" r:id="rId72"/>
    <p:sldId id="338" r:id="rId73"/>
    <p:sldId id="342" r:id="rId74"/>
    <p:sldId id="332" r:id="rId75"/>
    <p:sldId id="357" r:id="rId76"/>
    <p:sldId id="334" r:id="rId77"/>
    <p:sldId id="345" r:id="rId78"/>
    <p:sldId id="346" r:id="rId79"/>
    <p:sldId id="347" r:id="rId80"/>
    <p:sldId id="354" r:id="rId81"/>
    <p:sldId id="361" r:id="rId82"/>
    <p:sldId id="291" r:id="rId83"/>
    <p:sldId id="358" r:id="rId84"/>
    <p:sldId id="359" r:id="rId85"/>
    <p:sldId id="360" r:id="rId86"/>
    <p:sldId id="290" r:id="rId87"/>
    <p:sldId id="257" r:id="rId88"/>
    <p:sldId id="293" r:id="rId89"/>
    <p:sldId id="262" r:id="rId90"/>
    <p:sldId id="263" r:id="rId91"/>
    <p:sldId id="328" r:id="rId92"/>
    <p:sldId id="341" r:id="rId93"/>
    <p:sldId id="343" r:id="rId94"/>
    <p:sldId id="344" r:id="rId95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9800"/>
    <a:srgbClr val="2E6CA4"/>
    <a:srgbClr val="B80404"/>
    <a:srgbClr val="930303"/>
    <a:srgbClr val="FFFF00"/>
    <a:srgbClr val="FF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2" autoAdjust="0"/>
    <p:restoredTop sz="95857" autoAdjust="0"/>
  </p:normalViewPr>
  <p:slideViewPr>
    <p:cSldViewPr snapToGrid="0">
      <p:cViewPr varScale="1">
        <p:scale>
          <a:sx n="111" d="100"/>
          <a:sy n="111" d="100"/>
        </p:scale>
        <p:origin x="1332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image" Target="../media/image42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image" Target="../media/image8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image" Target="../media/image112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114.emf"/><Relationship Id="rId1" Type="http://schemas.openxmlformats.org/officeDocument/2006/relationships/image" Target="../media/image113.emf"/><Relationship Id="rId4" Type="http://schemas.openxmlformats.org/officeDocument/2006/relationships/image" Target="../media/image116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emf"/><Relationship Id="rId1" Type="http://schemas.openxmlformats.org/officeDocument/2006/relationships/image" Target="../media/image117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image" Target="../media/image8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659F3-F9EC-428F-B501-E0BC197445D9}" type="datetimeFigureOut">
              <a:rPr lang="fr-FR" smtClean="0"/>
              <a:t>24/05/2015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21A2B-D86A-438C-8636-6AD70572CB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298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1548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6097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91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1940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0811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0970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850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509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7688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687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3857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432E-409C-45C3-8992-ACB5CD768BDF}" type="datetime1">
              <a:rPr lang="fr-FR" smtClean="0"/>
              <a:t>24/05/2015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6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70887-4A1D-4A12-A2B5-C0A0AEED7B3A}" type="datetime1">
              <a:rPr lang="fr-FR" smtClean="0"/>
              <a:t>24/05/2015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71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24/05/2015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40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A686-31B9-4679-9087-1FF3691B4776}" type="datetime1">
              <a:rPr lang="fr-FR" smtClean="0"/>
              <a:t>24/05/2015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A14E8-3BBD-4201-A6CF-975CCF82E15C}" type="datetime1">
              <a:rPr lang="fr-FR" smtClean="0"/>
              <a:t>24/05/2015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33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24/05/2015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8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/>
              <a:pPr/>
              <a:t>24/05/2015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03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12421"/>
            <a:ext cx="7886700" cy="1754326"/>
          </a:xfrm>
        </p:spPr>
        <p:txBody>
          <a:bodyPr anchor="t" anchorCtr="0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5F34F8-A09C-46F9-ACC6-3F1F107EA33F}" type="datetime1">
              <a:rPr lang="fr-FR" smtClean="0"/>
              <a:pPr/>
              <a:t>24/05/2015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D9652F-9609-4EC6-8E0A-C96E14B58A2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17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6BFC-FEF1-4AC1-B970-BC568337334B}" type="datetime1">
              <a:rPr lang="fr-FR" smtClean="0"/>
              <a:t>24/05/2015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398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2458-984F-4731-94C9-7FCACBCC51D1}" type="datetime1">
              <a:rPr lang="fr-FR" smtClean="0"/>
              <a:t>24/05/2015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520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9B8F4-3FD7-4FC3-A9F8-C983EDF65E99}" type="datetime1">
              <a:rPr lang="fr-FR" smtClean="0"/>
              <a:t>24/05/2015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23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509C-35DC-4F20-8185-554E3258A671}" type="datetime1">
              <a:rPr lang="fr-FR" smtClean="0"/>
              <a:t>24/05/2015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173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6352-2F7C-458E-AEBB-FF81EFE71D94}" type="datetime1">
              <a:rPr lang="fr-FR" smtClean="0"/>
              <a:t>24/05/2015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0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9DBC-7E81-4819-803D-1A0811B3E043}" type="datetime1">
              <a:rPr lang="fr-FR" smtClean="0"/>
              <a:t>24/05/2015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08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2A686-31B9-4679-9087-1FF3691B4776}" type="datetime1">
              <a:rPr lang="fr-FR" smtClean="0"/>
              <a:t>24/05/2015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95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11" r:id="rId11"/>
    <p:sldLayoutId id="2147483709" r:id="rId12"/>
    <p:sldLayoutId id="2147483707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9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3.emf"/><Relationship Id="rId5" Type="http://schemas.openxmlformats.org/officeDocument/2006/relationships/package" Target="../embeddings/Dessin_Microsoft_Visio2.vsdx"/><Relationship Id="rId4" Type="http://schemas.openxmlformats.org/officeDocument/2006/relationships/image" Target="../media/image4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microsoft.com/office/2007/relationships/hdphoto" Target="../media/hdphoto7.wdp"/><Relationship Id="rId5" Type="http://schemas.openxmlformats.org/officeDocument/2006/relationships/image" Target="../media/image45.png"/><Relationship Id="rId4" Type="http://schemas.openxmlformats.org/officeDocument/2006/relationships/image" Target="../media/image4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microsoft.com/office/2007/relationships/hdphoto" Target="../media/hdphoto7.wdp"/><Relationship Id="rId5" Type="http://schemas.openxmlformats.org/officeDocument/2006/relationships/image" Target="../media/image45.png"/><Relationship Id="rId4" Type="http://schemas.openxmlformats.org/officeDocument/2006/relationships/image" Target="../media/image4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6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9.png"/><Relationship Id="rId7" Type="http://schemas.microsoft.com/office/2007/relationships/hdphoto" Target="../media/hdphoto9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microsoft.com/office/2007/relationships/hdphoto" Target="../media/hdphoto8.wdp"/><Relationship Id="rId4" Type="http://schemas.openxmlformats.org/officeDocument/2006/relationships/image" Target="../media/image58.png"/><Relationship Id="rId9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gif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microsoft.com/office/2007/relationships/hdphoto" Target="../media/hdphoto12.wdp"/><Relationship Id="rId10" Type="http://schemas.openxmlformats.org/officeDocument/2006/relationships/image" Target="../media/image34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microsoft.com/office/2007/relationships/hdphoto" Target="../media/hdphoto12.wdp"/><Relationship Id="rId10" Type="http://schemas.openxmlformats.org/officeDocument/2006/relationships/image" Target="../media/image34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77.emf"/><Relationship Id="rId4" Type="http://schemas.openxmlformats.org/officeDocument/2006/relationships/package" Target="../embeddings/Dessin_Microsoft_Visio7.vsdx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8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78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79.emf"/><Relationship Id="rId4" Type="http://schemas.openxmlformats.org/officeDocument/2006/relationships/package" Target="../embeddings/Dessin_Microsoft_Visio9.vsdx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75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microsoft.com/office/2007/relationships/hdphoto" Target="../media/hdphoto12.wdp"/><Relationship Id="rId10" Type="http://schemas.openxmlformats.org/officeDocument/2006/relationships/image" Target="../media/image34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13.vsdx"/><Relationship Id="rId13" Type="http://schemas.openxmlformats.org/officeDocument/2006/relationships/image" Target="../media/image85.png"/><Relationship Id="rId3" Type="http://schemas.openxmlformats.org/officeDocument/2006/relationships/package" Target="../embeddings/Dessin_Microsoft_Visio10.vsdx"/><Relationship Id="rId7" Type="http://schemas.openxmlformats.org/officeDocument/2006/relationships/package" Target="../embeddings/Dessin_Microsoft_Visio12.vsdx"/><Relationship Id="rId12" Type="http://schemas.openxmlformats.org/officeDocument/2006/relationships/image" Target="../media/image8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81.emf"/><Relationship Id="rId11" Type="http://schemas.openxmlformats.org/officeDocument/2006/relationships/image" Target="../media/image83.png"/><Relationship Id="rId5" Type="http://schemas.openxmlformats.org/officeDocument/2006/relationships/package" Target="../embeddings/Dessin_Microsoft_Visio11.vsdx"/><Relationship Id="rId10" Type="http://schemas.openxmlformats.org/officeDocument/2006/relationships/image" Target="../media/image82.png"/><Relationship Id="rId4" Type="http://schemas.openxmlformats.org/officeDocument/2006/relationships/image" Target="../media/image80.emf"/><Relationship Id="rId9" Type="http://schemas.openxmlformats.org/officeDocument/2006/relationships/package" Target="../embeddings/Dessin_Microsoft_Visio14.vsdx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17.vsdx"/><Relationship Id="rId13" Type="http://schemas.openxmlformats.org/officeDocument/2006/relationships/image" Target="../media/image90.png"/><Relationship Id="rId3" Type="http://schemas.openxmlformats.org/officeDocument/2006/relationships/package" Target="../embeddings/Dessin_Microsoft_Visio15.vsdx"/><Relationship Id="rId7" Type="http://schemas.openxmlformats.org/officeDocument/2006/relationships/image" Target="../media/image81.emf"/><Relationship Id="rId12" Type="http://schemas.openxmlformats.org/officeDocument/2006/relationships/image" Target="../media/image8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package" Target="../embeddings/Dessin_Microsoft_Visio16.vsdx"/><Relationship Id="rId11" Type="http://schemas.openxmlformats.org/officeDocument/2006/relationships/image" Target="../media/image88.png"/><Relationship Id="rId5" Type="http://schemas.openxmlformats.org/officeDocument/2006/relationships/image" Target="../media/image87.png"/><Relationship Id="rId10" Type="http://schemas.openxmlformats.org/officeDocument/2006/relationships/package" Target="../embeddings/Dessin_Microsoft_Visio19.vsdx"/><Relationship Id="rId4" Type="http://schemas.openxmlformats.org/officeDocument/2006/relationships/image" Target="../media/image82.emf"/><Relationship Id="rId9" Type="http://schemas.openxmlformats.org/officeDocument/2006/relationships/package" Target="../embeddings/Dessin_Microsoft_Visio18.vsdx"/><Relationship Id="rId14" Type="http://schemas.openxmlformats.org/officeDocument/2006/relationships/image" Target="../media/image91.png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75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microsoft.com/office/2007/relationships/hdphoto" Target="../media/hdphoto12.wdp"/><Relationship Id="rId10" Type="http://schemas.openxmlformats.org/officeDocument/2006/relationships/image" Target="../media/image34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9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86.png"/><Relationship Id="rId5" Type="http://schemas.openxmlformats.org/officeDocument/2006/relationships/image" Target="../media/image83.emf"/><Relationship Id="rId4" Type="http://schemas.openxmlformats.org/officeDocument/2006/relationships/package" Target="../embeddings/Dessin_Microsoft_Visio20.vsdx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2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93.png"/><Relationship Id="rId4" Type="http://schemas.openxmlformats.org/officeDocument/2006/relationships/image" Target="../media/image84.emf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75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microsoft.com/office/2007/relationships/hdphoto" Target="../media/hdphoto12.wdp"/><Relationship Id="rId10" Type="http://schemas.openxmlformats.org/officeDocument/2006/relationships/image" Target="../media/image34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jpeg"/><Relationship Id="rId3" Type="http://schemas.openxmlformats.org/officeDocument/2006/relationships/image" Target="../media/image15.png"/><Relationship Id="rId7" Type="http://schemas.openxmlformats.org/officeDocument/2006/relationships/image" Target="../media/image17.jpeg"/><Relationship Id="rId12" Type="http://schemas.openxmlformats.org/officeDocument/2006/relationships/image" Target="../media/image22.png"/><Relationship Id="rId17" Type="http://schemas.openxmlformats.org/officeDocument/2006/relationships/image" Target="../media/image27.gif"/><Relationship Id="rId2" Type="http://schemas.openxmlformats.org/officeDocument/2006/relationships/image" Target="../media/image14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21.jpe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microsoft.com/office/2007/relationships/hdphoto" Target="../media/hdphoto3.wdp"/><Relationship Id="rId9" Type="http://schemas.openxmlformats.org/officeDocument/2006/relationships/image" Target="../media/image19.gif"/><Relationship Id="rId14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package" Target="../embeddings/Dessin_Microsoft_Visio22.vsdx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1.png"/><Relationship Id="rId5" Type="http://schemas.openxmlformats.org/officeDocument/2006/relationships/image" Target="../media/image68.png"/><Relationship Id="rId4" Type="http://schemas.openxmlformats.org/officeDocument/2006/relationships/image" Target="../media/image94.emf"/><Relationship Id="rId9" Type="http://schemas.openxmlformats.org/officeDocument/2006/relationships/image" Target="../media/image54.png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75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microsoft.com/office/2007/relationships/hdphoto" Target="../media/hdphoto12.wdp"/><Relationship Id="rId10" Type="http://schemas.openxmlformats.org/officeDocument/2006/relationships/image" Target="../media/image34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.png"/><Relationship Id="rId11" Type="http://schemas.openxmlformats.org/officeDocument/2006/relationships/image" Target="../media/image100.png"/><Relationship Id="rId5" Type="http://schemas.openxmlformats.org/officeDocument/2006/relationships/image" Target="../media/image95.emf"/><Relationship Id="rId10" Type="http://schemas.openxmlformats.org/officeDocument/2006/relationships/image" Target="../media/image99.png"/><Relationship Id="rId4" Type="http://schemas.openxmlformats.org/officeDocument/2006/relationships/package" Target="../embeddings/Dessin_Microsoft_Visio23.vsdx"/><Relationship Id="rId9" Type="http://schemas.openxmlformats.org/officeDocument/2006/relationships/image" Target="../media/image9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96.emf"/><Relationship Id="rId4" Type="http://schemas.openxmlformats.org/officeDocument/2006/relationships/package" Target="../embeddings/Dessin_Microsoft_Visio24.vsdx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4.wdp"/><Relationship Id="rId4" Type="http://schemas.openxmlformats.org/officeDocument/2006/relationships/image" Target="../media/image10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6.png"/><Relationship Id="rId4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03.emf"/><Relationship Id="rId4" Type="http://schemas.openxmlformats.org/officeDocument/2006/relationships/package" Target="../embeddings/Dessin_Microsoft_Visio25.vsdx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10.emf"/><Relationship Id="rId4" Type="http://schemas.openxmlformats.org/officeDocument/2006/relationships/package" Target="../embeddings/Dessin_Microsoft_Visio26.vsdx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emf"/><Relationship Id="rId3" Type="http://schemas.openxmlformats.org/officeDocument/2006/relationships/notesSlide" Target="../notesSlides/notesSlide8.xml"/><Relationship Id="rId7" Type="http://schemas.openxmlformats.org/officeDocument/2006/relationships/package" Target="../embeddings/Dessin_Microsoft_Visio27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1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emf"/><Relationship Id="rId3" Type="http://schemas.openxmlformats.org/officeDocument/2006/relationships/notesSlide" Target="../notesSlides/notesSlide9.xml"/><Relationship Id="rId7" Type="http://schemas.openxmlformats.org/officeDocument/2006/relationships/package" Target="../embeddings/Dessin_Microsoft_Visio28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13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31.vsdx"/><Relationship Id="rId13" Type="http://schemas.openxmlformats.org/officeDocument/2006/relationships/image" Target="../media/image118.png"/><Relationship Id="rId3" Type="http://schemas.openxmlformats.org/officeDocument/2006/relationships/package" Target="../embeddings/Dessin_Microsoft_Visio29.vsdx"/><Relationship Id="rId7" Type="http://schemas.openxmlformats.org/officeDocument/2006/relationships/image" Target="../media/image81.emf"/><Relationship Id="rId12" Type="http://schemas.openxmlformats.org/officeDocument/2006/relationships/image" Target="../media/image1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package" Target="../embeddings/Dessin_Microsoft_Visio30.vsdx"/><Relationship Id="rId11" Type="http://schemas.openxmlformats.org/officeDocument/2006/relationships/image" Target="../media/image116.png"/><Relationship Id="rId5" Type="http://schemas.openxmlformats.org/officeDocument/2006/relationships/image" Target="../media/image115.png"/><Relationship Id="rId10" Type="http://schemas.openxmlformats.org/officeDocument/2006/relationships/package" Target="../embeddings/Dessin_Microsoft_Visio33.vsdx"/><Relationship Id="rId4" Type="http://schemas.openxmlformats.org/officeDocument/2006/relationships/image" Target="../media/image112.emf"/><Relationship Id="rId9" Type="http://schemas.openxmlformats.org/officeDocument/2006/relationships/package" Target="../embeddings/Dessin_Microsoft_Visio32.vsdx"/><Relationship Id="rId14" Type="http://schemas.openxmlformats.org/officeDocument/2006/relationships/image" Target="../media/image11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emf"/><Relationship Id="rId3" Type="http://schemas.openxmlformats.org/officeDocument/2006/relationships/notesSlide" Target="../notesSlides/notesSlide10.xml"/><Relationship Id="rId7" Type="http://schemas.openxmlformats.org/officeDocument/2006/relationships/package" Target="../embeddings/Dessin_Microsoft_Visio35.vsdx"/><Relationship Id="rId12" Type="http://schemas.openxmlformats.org/officeDocument/2006/relationships/image" Target="../media/image11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13.emf"/><Relationship Id="rId11" Type="http://schemas.openxmlformats.org/officeDocument/2006/relationships/package" Target="../embeddings/Dessin_Microsoft_Visio37.vsdx"/><Relationship Id="rId5" Type="http://schemas.openxmlformats.org/officeDocument/2006/relationships/package" Target="../embeddings/Dessin_Microsoft_Visio34.vsdx"/><Relationship Id="rId10" Type="http://schemas.openxmlformats.org/officeDocument/2006/relationships/image" Target="../media/image115.emf"/><Relationship Id="rId4" Type="http://schemas.openxmlformats.org/officeDocument/2006/relationships/image" Target="../media/image2.png"/><Relationship Id="rId9" Type="http://schemas.openxmlformats.org/officeDocument/2006/relationships/package" Target="../embeddings/Dessin_Microsoft_Visio36.vsdx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8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18.emf"/><Relationship Id="rId5" Type="http://schemas.openxmlformats.org/officeDocument/2006/relationships/package" Target="../embeddings/Dessin_Microsoft_Visio39.vsdx"/><Relationship Id="rId4" Type="http://schemas.openxmlformats.org/officeDocument/2006/relationships/image" Target="../media/image11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40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121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jpeg"/><Relationship Id="rId4" Type="http://schemas.openxmlformats.org/officeDocument/2006/relationships/image" Target="../media/image1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91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microsoft.com/office/2007/relationships/hdphoto" Target="../media/hdphoto12.wdp"/><Relationship Id="rId10" Type="http://schemas.openxmlformats.org/officeDocument/2006/relationships/image" Target="../media/image34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92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microsoft.com/office/2007/relationships/hdphoto" Target="../media/hdphoto12.wdp"/><Relationship Id="rId10" Type="http://schemas.openxmlformats.org/officeDocument/2006/relationships/image" Target="../media/image34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93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75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microsoft.com/office/2007/relationships/hdphoto" Target="../media/hdphoto12.wdp"/><Relationship Id="rId10" Type="http://schemas.openxmlformats.org/officeDocument/2006/relationships/image" Target="../media/image34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94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75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microsoft.com/office/2007/relationships/hdphoto" Target="../media/hdphoto12.wdp"/><Relationship Id="rId10" Type="http://schemas.openxmlformats.org/officeDocument/2006/relationships/image" Target="../media/image34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060373"/>
            <a:ext cx="9144000" cy="1797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0" y="-1"/>
            <a:ext cx="9143999" cy="5060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5485" y="1699022"/>
            <a:ext cx="8019047" cy="1790700"/>
          </a:xfrm>
        </p:spPr>
        <p:txBody>
          <a:bodyPr>
            <a:no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  <a:latin typeface="+mn-lt"/>
              </a:rPr>
              <a:t>Agrégation spatiotemporelle pour la visualisation de traces d’exécution</a:t>
            </a:r>
            <a:endParaRPr lang="fr-FR" sz="4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4250594"/>
            <a:ext cx="6858000" cy="1241822"/>
          </a:xfrm>
        </p:spPr>
        <p:txBody>
          <a:bodyPr>
            <a:norm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ller" panose="02000503030000020004" pitchFamily="2" charset="0"/>
              </a:rPr>
              <a:t>Damien </a:t>
            </a:r>
            <a:r>
              <a:rPr lang="fr-FR" sz="2400" b="1" dirty="0" smtClean="0">
                <a:solidFill>
                  <a:schemeClr val="bg1"/>
                </a:solidFill>
                <a:latin typeface="Aller" panose="02000503030000020004" pitchFamily="2" charset="0"/>
              </a:rPr>
              <a:t>Dosimont</a:t>
            </a: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09113" y="5885322"/>
            <a:ext cx="632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Guillaume Huard – Co-</a:t>
            </a:r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Jean-Marc Vincent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39140" y="365127"/>
            <a:ext cx="7620000" cy="1410333"/>
          </a:xfrm>
          <a:scene3d>
            <a:camera prst="perspectiveRelaxedModerately">
              <a:rot lat="18600000" lon="0" rev="0"/>
            </a:camera>
            <a:lightRig rig="threePt" dir="t"/>
          </a:scene3d>
        </p:spPr>
        <p:txBody>
          <a:bodyPr>
            <a:noAutofit/>
          </a:bodyPr>
          <a:lstStyle/>
          <a:p>
            <a:pPr algn="ctr"/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May the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quality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of service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be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with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you</a:t>
            </a:r>
            <a:endParaRPr lang="fr-FR" sz="5400" dirty="0">
              <a:solidFill>
                <a:srgbClr val="FFFF00"/>
              </a:solidFill>
              <a:latin typeface="Star Jedi Logo MonoLine" panose="040B0000000000000000" pitchFamily="82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7" name="Star_Wars_Episode_VII_The_Force_Awakens_2015_Trai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2042160"/>
            <a:ext cx="9144000" cy="4314189"/>
          </a:xfrm>
        </p:spPr>
      </p:pic>
    </p:spTree>
    <p:extLst>
      <p:ext uri="{BB962C8B-B14F-4D97-AF65-F5344CB8AC3E}">
        <p14:creationId xmlns:p14="http://schemas.microsoft.com/office/powerpoint/2010/main" val="6547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solidFill>
                  <a:srgbClr val="FF0000"/>
                </a:solidFill>
              </a:rPr>
              <a:t>QoS</a:t>
            </a:r>
            <a:r>
              <a:rPr lang="fr-FR" dirty="0" smtClean="0">
                <a:solidFill>
                  <a:srgbClr val="FF0000"/>
                </a:solidFill>
              </a:rPr>
              <a:t> not </a:t>
            </a:r>
            <a:r>
              <a:rPr lang="fr-FR" dirty="0" err="1" smtClean="0">
                <a:solidFill>
                  <a:srgbClr val="FF0000"/>
                </a:solidFill>
              </a:rPr>
              <a:t>respected</a:t>
            </a:r>
            <a:r>
              <a:rPr lang="fr-FR" dirty="0" smtClean="0">
                <a:solidFill>
                  <a:srgbClr val="FF0000"/>
                </a:solidFill>
              </a:rPr>
              <a:t> !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461" y="6211841"/>
            <a:ext cx="459451" cy="459451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4132168" y="5986646"/>
            <a:ext cx="4496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latin typeface="Star Jedi Hollow" panose="040B0000000000000000" pitchFamily="82" charset="0"/>
              </a:rPr>
              <a:t>i </a:t>
            </a:r>
            <a:r>
              <a:rPr lang="fr-FR" sz="1600" dirty="0" err="1" smtClean="0">
                <a:latin typeface="Star Jedi Hollow" panose="040B0000000000000000" pitchFamily="82" charset="0"/>
              </a:rPr>
              <a:t>find</a:t>
            </a:r>
            <a:r>
              <a:rPr lang="fr-FR" sz="1600" dirty="0" smtClean="0">
                <a:latin typeface="Star Jedi Hollow" panose="040B0000000000000000" pitchFamily="82" charset="0"/>
              </a:rPr>
              <a:t> </a:t>
            </a:r>
            <a:r>
              <a:rPr lang="fr-FR" sz="1600" dirty="0" err="1" smtClean="0">
                <a:latin typeface="Star Jedi Hollow" panose="040B0000000000000000" pitchFamily="82" charset="0"/>
              </a:rPr>
              <a:t>Your</a:t>
            </a:r>
            <a:r>
              <a:rPr lang="fr-FR" sz="1600" dirty="0" smtClean="0">
                <a:latin typeface="Star Jedi Hollow" panose="040B0000000000000000" pitchFamily="82" charset="0"/>
              </a:rPr>
              <a:t> </a:t>
            </a:r>
            <a:r>
              <a:rPr lang="fr-FR" sz="1600" dirty="0" err="1" smtClean="0">
                <a:latin typeface="Star Jedi Hollow" panose="040B0000000000000000" pitchFamily="82" charset="0"/>
              </a:rPr>
              <a:t>lack</a:t>
            </a:r>
            <a:r>
              <a:rPr lang="fr-FR" sz="1600" dirty="0" smtClean="0">
                <a:latin typeface="Star Jedi Hollow" panose="040B0000000000000000" pitchFamily="82" charset="0"/>
              </a:rPr>
              <a:t> of </a:t>
            </a:r>
            <a:r>
              <a:rPr lang="fr-FR" sz="1600" dirty="0" err="1" smtClean="0">
                <a:latin typeface="Star Jedi Hollow" panose="040B0000000000000000" pitchFamily="82" charset="0"/>
              </a:rPr>
              <a:t>qos</a:t>
            </a:r>
            <a:r>
              <a:rPr lang="fr-FR" sz="1600" dirty="0" smtClean="0">
                <a:latin typeface="Star Jedi Hollow" panose="040B0000000000000000" pitchFamily="82" charset="0"/>
              </a:rPr>
              <a:t> </a:t>
            </a:r>
            <a:r>
              <a:rPr lang="fr-FR" sz="1600" dirty="0" err="1" smtClean="0">
                <a:latin typeface="Star Jedi Hollow" panose="040B0000000000000000" pitchFamily="82" charset="0"/>
              </a:rPr>
              <a:t>disturbing</a:t>
            </a:r>
            <a:endParaRPr lang="fr-FR" sz="1600" dirty="0">
              <a:latin typeface="Star Jedi Hollow" panose="040B0000000000000000" pitchFamily="82" charset="0"/>
            </a:endParaRPr>
          </a:p>
        </p:txBody>
      </p:sp>
      <p:cxnSp>
        <p:nvCxnSpPr>
          <p:cNvPr id="11" name="Connecteur droit 10"/>
          <p:cNvCxnSpPr/>
          <p:nvPr/>
        </p:nvCxnSpPr>
        <p:spPr>
          <a:xfrm flipH="1">
            <a:off x="4058327" y="6231962"/>
            <a:ext cx="105426" cy="144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flipH="1">
            <a:off x="4058774" y="6290615"/>
            <a:ext cx="146789" cy="767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re 12"/>
          <p:cNvSpPr txBox="1">
            <a:spLocks/>
          </p:cNvSpPr>
          <p:nvPr/>
        </p:nvSpPr>
        <p:spPr>
          <a:xfrm>
            <a:off x="425021" y="4561959"/>
            <a:ext cx="8648700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dirty="0" err="1" smtClean="0"/>
              <a:t>Loss</a:t>
            </a:r>
            <a:r>
              <a:rPr lang="fr-FR" dirty="0" smtClean="0"/>
              <a:t> of frames, </a:t>
            </a:r>
            <a:r>
              <a:rPr lang="fr-FR" dirty="0" err="1" smtClean="0"/>
              <a:t>sound</a:t>
            </a:r>
            <a:r>
              <a:rPr lang="fr-FR" dirty="0" smtClean="0"/>
              <a:t> </a:t>
            </a:r>
            <a:r>
              <a:rPr lang="fr-FR" dirty="0" err="1" smtClean="0"/>
              <a:t>artifacts</a:t>
            </a:r>
            <a:endParaRPr lang="fr-FR" dirty="0"/>
          </a:p>
        </p:txBody>
      </p:sp>
      <p:sp>
        <p:nvSpPr>
          <p:cNvPr id="15" name="AutoShape 2" descr="Résultat de recherche d'images pour &quot;death star icon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AutoShape 4" descr="Résultat de recherche d'images pour &quot;death star icon&quot;"/>
          <p:cNvSpPr>
            <a:spLocks noChangeAspect="1" noChangeArrowheads="1"/>
          </p:cNvSpPr>
          <p:nvPr/>
        </p:nvSpPr>
        <p:spPr bwMode="auto">
          <a:xfrm>
            <a:off x="3644300" y="3998241"/>
            <a:ext cx="113844" cy="11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AutoShape 6" descr="Résultat de recherche d'images pour &quot;death star icon&quot;"/>
          <p:cNvSpPr>
            <a:spLocks noChangeAspect="1" noChangeArrowheads="1"/>
          </p:cNvSpPr>
          <p:nvPr/>
        </p:nvSpPr>
        <p:spPr bwMode="auto">
          <a:xfrm>
            <a:off x="3796700" y="4150641"/>
            <a:ext cx="113844" cy="11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152" name="Picture 8" descr="https://cdn0.iconfinder.com/data/icons/star-wars/512/death_star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927" y="2043170"/>
            <a:ext cx="1821505" cy="182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28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54000" y="1400175"/>
            <a:ext cx="8432800" cy="145732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How to </a:t>
            </a:r>
            <a:r>
              <a:rPr lang="fr-FR" b="1" dirty="0" err="1" smtClean="0"/>
              <a:t>debug</a:t>
            </a:r>
            <a:r>
              <a:rPr lang="fr-FR" b="1" dirty="0" smtClean="0"/>
              <a:t> </a:t>
            </a:r>
            <a:r>
              <a:rPr lang="fr-FR" b="1" dirty="0" err="1" smtClean="0"/>
              <a:t>our</a:t>
            </a:r>
            <a:r>
              <a:rPr lang="fr-FR" b="1" dirty="0" smtClean="0"/>
              <a:t> application?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11680" y="1638299"/>
            <a:ext cx="6891020" cy="7210425"/>
          </a:xfrm>
          <a:ln>
            <a:noFill/>
          </a:ln>
        </p:spPr>
        <p:txBody>
          <a:bodyPr>
            <a:normAutofit/>
          </a:bodyPr>
          <a:lstStyle/>
          <a:p>
            <a:r>
              <a:rPr lang="fr-FR" sz="2400" dirty="0" err="1">
                <a:solidFill>
                  <a:schemeClr val="bg1"/>
                </a:solidFill>
              </a:rPr>
              <a:t>Classic</a:t>
            </a:r>
            <a:r>
              <a:rPr lang="fr-FR" sz="2400" dirty="0">
                <a:solidFill>
                  <a:schemeClr val="bg1"/>
                </a:solidFill>
              </a:rPr>
              <a:t> </a:t>
            </a:r>
            <a:r>
              <a:rPr lang="fr-FR" sz="2400" b="1" dirty="0" err="1" smtClean="0">
                <a:solidFill>
                  <a:schemeClr val="bg1"/>
                </a:solidFill>
              </a:rPr>
              <a:t>step</a:t>
            </a:r>
            <a:r>
              <a:rPr lang="fr-FR" sz="2400" b="1" dirty="0" smtClean="0">
                <a:solidFill>
                  <a:schemeClr val="bg1"/>
                </a:solidFill>
              </a:rPr>
              <a:t>-by-</a:t>
            </a:r>
            <a:r>
              <a:rPr lang="fr-FR" sz="2400" b="1" dirty="0" err="1" smtClean="0">
                <a:solidFill>
                  <a:schemeClr val="bg1"/>
                </a:solidFill>
              </a:rPr>
              <a:t>step</a:t>
            </a:r>
            <a:r>
              <a:rPr lang="fr-FR" sz="2400" b="1" dirty="0" smtClean="0">
                <a:solidFill>
                  <a:schemeClr val="bg1"/>
                </a:solidFill>
              </a:rPr>
              <a:t> debugger </a:t>
            </a:r>
            <a:r>
              <a:rPr lang="fr-FR" sz="2400" dirty="0">
                <a:solidFill>
                  <a:schemeClr val="bg1"/>
                </a:solidFill>
              </a:rPr>
              <a:t>(ex: GDB) not compatible </a:t>
            </a:r>
            <a:r>
              <a:rPr lang="fr-FR" sz="2400" dirty="0" err="1">
                <a:solidFill>
                  <a:schemeClr val="bg1"/>
                </a:solidFill>
              </a:rPr>
              <a:t>with</a:t>
            </a:r>
            <a:r>
              <a:rPr lang="fr-FR" sz="2400" dirty="0">
                <a:solidFill>
                  <a:schemeClr val="bg1"/>
                </a:solidFill>
              </a:rPr>
              <a:t> streaming/real time </a:t>
            </a:r>
            <a:r>
              <a:rPr lang="fr-FR" sz="2400" dirty="0" smtClean="0">
                <a:solidFill>
                  <a:schemeClr val="bg1"/>
                </a:solidFill>
              </a:rPr>
              <a:t>aspect</a:t>
            </a:r>
          </a:p>
          <a:p>
            <a:endParaRPr lang="fr-FR" sz="2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fr-FR" sz="1000" b="1" dirty="0" smtClean="0"/>
          </a:p>
          <a:p>
            <a:pPr marL="0" indent="0">
              <a:buNone/>
            </a:pPr>
            <a:r>
              <a:rPr lang="fr-FR" sz="3200" b="1" dirty="0" smtClean="0"/>
              <a:t>            Trace </a:t>
            </a:r>
            <a:r>
              <a:rPr lang="fr-FR" sz="3200" b="1" dirty="0" err="1" smtClean="0"/>
              <a:t>Analysis</a:t>
            </a:r>
            <a:endParaRPr lang="fr-FR" sz="3200" b="1" dirty="0" smtClean="0"/>
          </a:p>
          <a:p>
            <a:endParaRPr lang="fr-FR" sz="2400" b="1" dirty="0" smtClean="0"/>
          </a:p>
          <a:p>
            <a:r>
              <a:rPr lang="fr-FR" sz="2400" b="1" dirty="0" err="1" smtClean="0"/>
              <a:t>Tracing</a:t>
            </a:r>
            <a:r>
              <a:rPr lang="fr-FR" sz="2400" b="1" dirty="0" smtClean="0"/>
              <a:t>: </a:t>
            </a:r>
            <a:r>
              <a:rPr lang="fr-FR" sz="2400" dirty="0" err="1" smtClean="0"/>
              <a:t>collect</a:t>
            </a:r>
            <a:r>
              <a:rPr lang="fr-FR" sz="2400" dirty="0" smtClean="0"/>
              <a:t> information about the </a:t>
            </a:r>
            <a:r>
              <a:rPr lang="fr-FR" sz="2400" dirty="0" err="1" smtClean="0"/>
              <a:t>execution</a:t>
            </a:r>
            <a:r>
              <a:rPr lang="fr-FR" sz="2400" dirty="0" smtClean="0"/>
              <a:t> and </a:t>
            </a:r>
            <a:r>
              <a:rPr lang="fr-FR" sz="2400" dirty="0" err="1" smtClean="0"/>
              <a:t>save</a:t>
            </a:r>
            <a:r>
              <a:rPr lang="fr-FR" sz="2400" dirty="0" smtClean="0"/>
              <a:t> </a:t>
            </a:r>
            <a:r>
              <a:rPr lang="fr-FR" sz="2400" dirty="0" err="1" smtClean="0"/>
              <a:t>them</a:t>
            </a:r>
            <a:r>
              <a:rPr lang="fr-FR" sz="2400" dirty="0" smtClean="0"/>
              <a:t> in a file</a:t>
            </a:r>
          </a:p>
          <a:p>
            <a:pPr marL="0" indent="0">
              <a:buNone/>
            </a:pPr>
            <a:endParaRPr lang="fr-FR" sz="2400" i="1" dirty="0"/>
          </a:p>
          <a:p>
            <a:r>
              <a:rPr lang="fr-FR" sz="2400" b="1" dirty="0" err="1" smtClean="0"/>
              <a:t>Analyze</a:t>
            </a:r>
            <a:r>
              <a:rPr lang="fr-FR" sz="2400" dirty="0" smtClean="0"/>
              <a:t> the content </a:t>
            </a:r>
            <a:r>
              <a:rPr lang="fr-FR" sz="2400" i="1" dirty="0" smtClean="0"/>
              <a:t>post-mortem</a:t>
            </a:r>
          </a:p>
          <a:p>
            <a:endParaRPr lang="fr-FR" sz="2400" i="1" dirty="0"/>
          </a:p>
          <a:p>
            <a:r>
              <a:rPr lang="fr-FR" sz="2400" b="1" dirty="0" err="1" smtClean="0"/>
              <a:t>Visualization</a:t>
            </a:r>
            <a:r>
              <a:rPr lang="fr-FR" sz="2400" b="1" dirty="0" smtClean="0"/>
              <a:t> </a:t>
            </a:r>
            <a:r>
              <a:rPr lang="fr-FR" sz="2400" dirty="0" smtClean="0"/>
              <a:t>techniques</a:t>
            </a:r>
            <a:endParaRPr lang="fr-FR" sz="2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2052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46" y="1676499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ultiplier 6"/>
          <p:cNvSpPr/>
          <p:nvPr/>
        </p:nvSpPr>
        <p:spPr>
          <a:xfrm>
            <a:off x="617999" y="180594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4" name="Picture 6" descr="ey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45" y="5945021"/>
            <a:ext cx="912978" cy="91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icroscope icon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35" y="4896102"/>
            <a:ext cx="681774" cy="95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95" y="4096305"/>
            <a:ext cx="514133" cy="66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èche droite 9"/>
          <p:cNvSpPr/>
          <p:nvPr/>
        </p:nvSpPr>
        <p:spPr>
          <a:xfrm>
            <a:off x="704561" y="3095624"/>
            <a:ext cx="2162464" cy="484808"/>
          </a:xfrm>
          <a:prstGeom prst="rightArrow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297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</p:spPr>
            <p:txBody>
              <a:bodyPr>
                <a:normAutofit/>
              </a:bodyPr>
              <a:lstStyle/>
              <a:p>
                <a:r>
                  <a:rPr lang="fr-FR" dirty="0" smtClean="0"/>
                  <a:t>Spatial dimension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smtClean="0"/>
                  <a:t>Hardware </a:t>
                </a:r>
                <a:r>
                  <a:rPr lang="fr-FR" dirty="0" err="1" smtClean="0"/>
                  <a:t>resources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Software components</a:t>
                </a:r>
              </a:p>
              <a:p>
                <a:pPr lvl="1"/>
                <a:endParaRPr lang="fr-FR" dirty="0" smtClean="0"/>
              </a:p>
              <a:p>
                <a:r>
                  <a:rPr lang="fr-FR" dirty="0" smtClean="0"/>
                  <a:t>Temporal dimension (T)</a:t>
                </a:r>
              </a:p>
              <a:p>
                <a:pPr marL="0" indent="0">
                  <a:buNone/>
                </a:pPr>
                <a:endParaRPr lang="fr-FR" dirty="0" smtClean="0"/>
              </a:p>
              <a:p>
                <a:r>
                  <a:rPr lang="fr-FR" dirty="0" smtClean="0"/>
                  <a:t>Events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err="1" smtClean="0"/>
                  <a:t>Categories</a:t>
                </a:r>
                <a:r>
                  <a:rPr lang="fr-FR" dirty="0" smtClean="0"/>
                  <a:t>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>
                    <a:latin typeface="+mj-lt"/>
                  </a:rPr>
                  <a:t>):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Types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/>
                  <a:t>)</a:t>
                </a:r>
                <a:endParaRPr lang="fr-FR" dirty="0"/>
              </a:p>
              <a:p>
                <a:pPr lvl="1"/>
                <a:endParaRPr lang="fr-FR" dirty="0" smtClean="0"/>
              </a:p>
              <a:p>
                <a:pPr lvl="1"/>
                <a:endParaRPr lang="fr-FR" dirty="0"/>
              </a:p>
              <a:p>
                <a:pPr lvl="1"/>
                <a:endParaRPr lang="fr-FR" dirty="0" smtClean="0"/>
              </a:p>
              <a:p>
                <a:pPr lvl="2"/>
                <a:endParaRPr lang="fr-FR" dirty="0" smtClean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  <a:blipFill rotWithShape="0">
                <a:blip r:embed="rId2"/>
                <a:stretch>
                  <a:fillRect l="-2510" t="-22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 smtClean="0"/>
              <a:t>contained</a:t>
            </a:r>
            <a:r>
              <a:rPr lang="fr-FR" dirty="0" smtClean="0"/>
              <a:t> in traces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17410" name="Picture 2" descr="Atomic structure made of circles and li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8691">
            <a:off x="975887" y="1765323"/>
            <a:ext cx="1154573" cy="115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ubifrance-events.com/french-tech-hub-taiwan/wp-content/uploads/sites/202/news-events-icon.png"/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4682217"/>
            <a:ext cx="1113159" cy="1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ock, time, wait icon"/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3196539"/>
            <a:ext cx="1113159" cy="111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http://www.google.fr/url?source=imglanding&amp;ct=img&amp;q=http://uxrepo.com/static/icon-sets/font-awesome/svg/flag-empty.svg&amp;sa=X&amp;ei=R3dXVbnREIHjUpTGgcgK&amp;ved=0CAkQ8wc&amp;usg=AFQjCNHHtxR5TKRpc9YkfscZmMNpcfo3Bg"/>
          <p:cNvSpPr>
            <a:spLocks noChangeAspect="1" noChangeArrowheads="1"/>
          </p:cNvSpPr>
          <p:nvPr/>
        </p:nvSpPr>
        <p:spPr bwMode="auto">
          <a:xfrm>
            <a:off x="155575" y="-2528888"/>
            <a:ext cx="52768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 flipH="1">
            <a:off x="7459354" y="4915745"/>
            <a:ext cx="4810" cy="444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7450583" y="5333193"/>
            <a:ext cx="601454" cy="38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7485262" y="4971222"/>
            <a:ext cx="212311" cy="333888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7697573" y="4971790"/>
            <a:ext cx="125156" cy="18466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V="1">
            <a:off x="7820170" y="4960270"/>
            <a:ext cx="146315" cy="19670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7966338" y="4963832"/>
            <a:ext cx="42341" cy="174333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37" idx="7"/>
          </p:cNvCxnSpPr>
          <p:nvPr/>
        </p:nvCxnSpPr>
        <p:spPr>
          <a:xfrm flipV="1">
            <a:off x="8307318" y="4971222"/>
            <a:ext cx="317602" cy="267575"/>
          </a:xfrm>
          <a:prstGeom prst="line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8616972" y="4886370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8189195" y="5221983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0" name="Groupe 39"/>
          <p:cNvGrpSpPr/>
          <p:nvPr/>
        </p:nvGrpSpPr>
        <p:grpSpPr>
          <a:xfrm>
            <a:off x="6778732" y="4821711"/>
            <a:ext cx="567309" cy="521381"/>
            <a:chOff x="4121419" y="5159831"/>
            <a:chExt cx="942456" cy="812344"/>
          </a:xfrm>
        </p:grpSpPr>
        <p:sp>
          <p:nvSpPr>
            <p:cNvPr id="8" name="Rectangle 7"/>
            <p:cNvSpPr/>
            <p:nvPr/>
          </p:nvSpPr>
          <p:spPr>
            <a:xfrm>
              <a:off x="4160798" y="5457312"/>
              <a:ext cx="708454" cy="369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03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1419" y="5159831"/>
              <a:ext cx="242085" cy="242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0328" y="5159831"/>
              <a:ext cx="243547" cy="243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Connecteur droit 37"/>
            <p:cNvCxnSpPr/>
            <p:nvPr/>
          </p:nvCxnSpPr>
          <p:spPr>
            <a:xfrm>
              <a:off x="4121419" y="5969518"/>
              <a:ext cx="747833" cy="2657"/>
            </a:xfrm>
            <a:prstGeom prst="line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58" name="Picture 2" descr="http://uxrepo.com/static/icon-sets/font-awesome/png32/512/000000/flag-empty-512-000000.png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301" y="4850436"/>
            <a:ext cx="573046" cy="57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79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err="1" smtClean="0"/>
              <a:t>Visualize</a:t>
            </a:r>
            <a:r>
              <a:rPr lang="fr-FR" sz="3200" b="1" dirty="0" smtClean="0"/>
              <a:t> structure and temporal </a:t>
            </a:r>
            <a:r>
              <a:rPr lang="fr-FR" sz="3200" b="1" dirty="0" err="1" smtClean="0"/>
              <a:t>behavior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14</a:t>
            </a:fld>
            <a:endParaRPr lang="fr-FR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0147260"/>
              </p:ext>
            </p:extLst>
          </p:nvPr>
        </p:nvGraphicFramePr>
        <p:xfrm>
          <a:off x="406400" y="2786667"/>
          <a:ext cx="4178163" cy="1644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" name="Visio" r:id="rId3" imgW="12973134" imgH="5105400" progId="Visio.Drawing.15">
                  <p:embed/>
                </p:oleObj>
              </mc:Choice>
              <mc:Fallback>
                <p:oleObj name="Visio" r:id="rId3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786667"/>
                        <a:ext cx="4178163" cy="1644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890475" y="4678626"/>
            <a:ext cx="3210011" cy="4238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sequential</a:t>
            </a:r>
            <a:r>
              <a:rPr lang="fr-FR" i="1" dirty="0" smtClean="0"/>
              <a:t> pattern </a:t>
            </a:r>
            <a:r>
              <a:rPr lang="fr-FR" i="1" dirty="0" err="1" smtClean="0"/>
              <a:t>with</a:t>
            </a:r>
            <a:r>
              <a:rPr lang="fr-FR" i="1" dirty="0" smtClean="0"/>
              <a:t> </a:t>
            </a:r>
            <a:r>
              <a:rPr lang="fr-FR" i="1" dirty="0" err="1" smtClean="0"/>
              <a:t>context</a:t>
            </a:r>
            <a:r>
              <a:rPr lang="fr-FR" i="1" dirty="0" smtClean="0"/>
              <a:t> switches</a:t>
            </a:r>
            <a:endParaRPr lang="fr-FR" i="1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mtClean="0"/>
              <a:t>Space-time diagram inspired by Gantt Chart</a:t>
            </a:r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85721"/>
              </p:ext>
            </p:extLst>
          </p:nvPr>
        </p:nvGraphicFramePr>
        <p:xfrm>
          <a:off x="4584563" y="2786665"/>
          <a:ext cx="4178168" cy="1644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" name="Visio" r:id="rId5" imgW="12973134" imgH="5105400" progId="Visio.Drawing.15">
                  <p:embed/>
                </p:oleObj>
              </mc:Choice>
              <mc:Fallback>
                <p:oleObj name="Visio" r:id="rId5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84563" y="2786665"/>
                        <a:ext cx="4178168" cy="1644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Espace réservé du contenu 2"/>
          <p:cNvSpPr txBox="1">
            <a:spLocks/>
          </p:cNvSpPr>
          <p:nvPr/>
        </p:nvSpPr>
        <p:spPr>
          <a:xfrm>
            <a:off x="5068641" y="4678625"/>
            <a:ext cx="3210011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parallel</a:t>
            </a:r>
            <a:r>
              <a:rPr lang="fr-FR" i="1" dirty="0" smtClean="0"/>
              <a:t> </a:t>
            </a:r>
            <a:r>
              <a:rPr lang="fr-FR" i="1" dirty="0" err="1" smtClean="0"/>
              <a:t>execution</a:t>
            </a:r>
            <a:r>
              <a:rPr lang="fr-FR" i="1" dirty="0" smtClean="0"/>
              <a:t> </a:t>
            </a:r>
            <a:r>
              <a:rPr lang="fr-FR" i="1" dirty="0" err="1" smtClean="0"/>
              <a:t>with</a:t>
            </a:r>
            <a:r>
              <a:rPr lang="fr-FR" i="1" dirty="0" smtClean="0"/>
              <a:t> communications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290317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smtClean="0"/>
              <a:t>How </a:t>
            </a:r>
            <a:r>
              <a:rPr lang="fr-FR" sz="3200" b="1" dirty="0" err="1" smtClean="0"/>
              <a:t>we</a:t>
            </a:r>
            <a:r>
              <a:rPr lang="fr-FR" sz="3200" b="1" dirty="0" smtClean="0"/>
              <a:t> imagine </a:t>
            </a:r>
            <a:r>
              <a:rPr lang="fr-FR" sz="3200" b="1" dirty="0" err="1" smtClean="0"/>
              <a:t>analyzing</a:t>
            </a:r>
            <a:r>
              <a:rPr lang="fr-FR" sz="3200" b="1" dirty="0" smtClean="0"/>
              <a:t> the application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15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822873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0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584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/>
              <a:t>How </a:t>
            </a:r>
            <a:r>
              <a:rPr lang="fr-FR" sz="3200" dirty="0" err="1"/>
              <a:t>we</a:t>
            </a:r>
            <a:r>
              <a:rPr lang="fr-FR" sz="3200" dirty="0"/>
              <a:t> imagine </a:t>
            </a:r>
            <a:r>
              <a:rPr lang="fr-FR" sz="3200" dirty="0" err="1"/>
              <a:t>analyzing</a:t>
            </a:r>
            <a:r>
              <a:rPr lang="fr-FR" sz="3200" dirty="0"/>
              <a:t> the application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822873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14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36157">
            <a:off x="3167801" y="1754818"/>
            <a:ext cx="3202568" cy="343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53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/>
              <a:t>How </a:t>
            </a:r>
            <a:r>
              <a:rPr lang="fr-FR" sz="3200" dirty="0" err="1"/>
              <a:t>we</a:t>
            </a:r>
            <a:r>
              <a:rPr lang="fr-FR" sz="3200" dirty="0"/>
              <a:t> imagine </a:t>
            </a:r>
            <a:r>
              <a:rPr lang="fr-FR" sz="3200" dirty="0" err="1"/>
              <a:t>analyzing</a:t>
            </a:r>
            <a:r>
              <a:rPr lang="fr-FR" sz="3200" dirty="0"/>
              <a:t> the application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081041" y="63723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17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353649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32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36157">
            <a:off x="3167801" y="1754818"/>
            <a:ext cx="3202568" cy="3438929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473991" y="5502424"/>
            <a:ext cx="2555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green(){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416977" y="5502424"/>
            <a:ext cx="2276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</a:t>
            </a:r>
            <a:r>
              <a:rPr lang="fr-FR" dirty="0" err="1" smtClean="0">
                <a:latin typeface="Lucida Sans Typewriter" panose="020B0509030504030204" pitchFamily="49" charset="0"/>
              </a:rPr>
              <a:t>red</a:t>
            </a:r>
            <a:r>
              <a:rPr lang="fr-FR" dirty="0" smtClean="0">
                <a:latin typeface="Lucida Sans Typewriter" panose="020B0509030504030204" pitchFamily="49" charset="0"/>
              </a:rPr>
              <a:t>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025662" y="5502424"/>
            <a:ext cx="26949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</a:t>
            </a:r>
            <a:r>
              <a:rPr lang="fr-FR" dirty="0" err="1" smtClean="0">
                <a:latin typeface="Lucida Sans Typewriter" panose="020B0509030504030204" pitchFamily="49" charset="0"/>
              </a:rPr>
              <a:t>purple</a:t>
            </a:r>
            <a:r>
              <a:rPr lang="fr-FR" dirty="0" smtClean="0">
                <a:latin typeface="Lucida Sans Typewriter" panose="020B0509030504030204" pitchFamily="49" charset="0"/>
              </a:rPr>
              <a:t>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2273300" y="3105918"/>
            <a:ext cx="2189312" cy="2396506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5446016" y="3780457"/>
            <a:ext cx="1818854" cy="1721967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H="1">
            <a:off x="4281066" y="4441861"/>
            <a:ext cx="835169" cy="1060563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62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35260" y="2047992"/>
            <a:ext cx="5552197" cy="853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buNone/>
            </a:pPr>
            <a:endParaRPr lang="fr-FR" sz="3600" dirty="0" smtClean="0"/>
          </a:p>
          <a:p>
            <a:pPr marL="0" indent="0">
              <a:buNone/>
            </a:pPr>
            <a:r>
              <a:rPr lang="fr-FR" sz="3600" b="1" dirty="0" smtClean="0"/>
              <a:t>Zoom</a:t>
            </a:r>
          </a:p>
          <a:p>
            <a:pPr marL="0" indent="0">
              <a:buNone/>
            </a:pP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18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0" name="Picture 8" descr="https://www.cs.umd.edu/users/ben/ben_6_10/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439" y="291650"/>
            <a:ext cx="1354648" cy="174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7143174" y="2495435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9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FR" sz="239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098" y="3833011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3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What</a:t>
            </a:r>
            <a:r>
              <a:rPr lang="fr-FR" b="1" dirty="0" smtClean="0"/>
              <a:t> about </a:t>
            </a:r>
            <a:r>
              <a:rPr lang="fr-FR" b="1" dirty="0" err="1" smtClean="0"/>
              <a:t>scalability</a:t>
            </a:r>
            <a:r>
              <a:rPr lang="fr-FR" b="1" dirty="0" smtClean="0"/>
              <a:t>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8" descr="document, editor, fi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64" y="4376597"/>
            <a:ext cx="530792" cy="68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99" y="4109897"/>
            <a:ext cx="736547" cy="95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document, editor, fil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789" y="3893997"/>
            <a:ext cx="903110" cy="117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ocument, editor, fil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841" y="3576497"/>
            <a:ext cx="1148057" cy="148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070" y="3069461"/>
            <a:ext cx="1539227" cy="199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document, editor, fil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469" y="2599842"/>
            <a:ext cx="1901531" cy="246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0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latin typeface="+mn-lt"/>
              </a:rPr>
              <a:t>In a few </a:t>
            </a:r>
            <a:r>
              <a:rPr lang="fr-FR" b="1" dirty="0" err="1" smtClean="0">
                <a:latin typeface="+mn-lt"/>
              </a:rPr>
              <a:t>words</a:t>
            </a:r>
            <a:r>
              <a:rPr lang="fr-FR" b="1" dirty="0" smtClean="0">
                <a:latin typeface="+mn-lt"/>
              </a:rPr>
              <a:t>…</a:t>
            </a:r>
            <a:endParaRPr lang="fr-FR" b="1" dirty="0">
              <a:latin typeface="+mn-lt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05445" y="1790700"/>
            <a:ext cx="6897254" cy="43862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dirty="0" err="1" smtClean="0"/>
              <a:t>Analysis</a:t>
            </a:r>
            <a:r>
              <a:rPr lang="fr-FR" dirty="0" smtClean="0"/>
              <a:t> of </a:t>
            </a:r>
            <a:r>
              <a:rPr lang="fr-FR" b="1" dirty="0"/>
              <a:t>large </a:t>
            </a:r>
            <a:r>
              <a:rPr lang="fr-FR" b="1" dirty="0" err="1"/>
              <a:t>execution</a:t>
            </a:r>
            <a:r>
              <a:rPr lang="fr-FR" b="1" dirty="0"/>
              <a:t> traces</a:t>
            </a:r>
            <a:r>
              <a:rPr lang="fr-FR" dirty="0"/>
              <a:t>, </a:t>
            </a:r>
            <a:r>
              <a:rPr lang="fr-FR" dirty="0" err="1"/>
              <a:t>provided</a:t>
            </a:r>
            <a:r>
              <a:rPr lang="fr-FR" dirty="0"/>
              <a:t> </a:t>
            </a:r>
            <a:r>
              <a:rPr lang="fr-FR" dirty="0" smtClean="0"/>
              <a:t>by</a:t>
            </a:r>
          </a:p>
          <a:p>
            <a:r>
              <a:rPr lang="fr-FR" dirty="0" err="1" smtClean="0"/>
              <a:t>multimedia</a:t>
            </a:r>
            <a:r>
              <a:rPr lang="fr-FR" dirty="0" smtClean="0"/>
              <a:t>/</a:t>
            </a:r>
            <a:r>
              <a:rPr lang="fr-FR" dirty="0" err="1" smtClean="0"/>
              <a:t>embedded</a:t>
            </a:r>
            <a:r>
              <a:rPr lang="fr-FR" dirty="0" smtClean="0"/>
              <a:t> applications</a:t>
            </a:r>
          </a:p>
          <a:p>
            <a:r>
              <a:rPr lang="fr-FR" dirty="0" err="1" smtClean="0"/>
              <a:t>parallel</a:t>
            </a:r>
            <a:r>
              <a:rPr lang="fr-FR" dirty="0" smtClean="0"/>
              <a:t>/</a:t>
            </a:r>
            <a:r>
              <a:rPr lang="fr-FR" dirty="0" err="1" smtClean="0"/>
              <a:t>scientific</a:t>
            </a:r>
            <a:r>
              <a:rPr lang="fr-FR" dirty="0" smtClean="0"/>
              <a:t> </a:t>
            </a:r>
            <a:r>
              <a:rPr lang="fr-FR" dirty="0" err="1"/>
              <a:t>computing</a:t>
            </a:r>
            <a:r>
              <a:rPr lang="fr-FR" dirty="0"/>
              <a:t> </a:t>
            </a:r>
            <a:r>
              <a:rPr lang="fr-FR" dirty="0" smtClean="0"/>
              <a:t>applications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Design of a </a:t>
            </a:r>
            <a:r>
              <a:rPr lang="fr-FR" dirty="0" err="1" smtClean="0"/>
              <a:t>method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dirty="0" smtClean="0"/>
              <a:t> on </a:t>
            </a:r>
          </a:p>
          <a:p>
            <a:r>
              <a:rPr lang="fr-FR" b="1" dirty="0" err="1" smtClean="0"/>
              <a:t>visualization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interaction</a:t>
            </a:r>
          </a:p>
          <a:p>
            <a:pPr marL="0" indent="0">
              <a:buNone/>
            </a:pPr>
            <a:r>
              <a:rPr lang="fr-FR" dirty="0" err="1" smtClean="0"/>
              <a:t>following</a:t>
            </a:r>
            <a:r>
              <a:rPr lang="fr-FR" dirty="0" smtClean="0"/>
              <a:t> a top down </a:t>
            </a:r>
            <a:r>
              <a:rPr lang="fr-FR" dirty="0" err="1" smtClean="0"/>
              <a:t>approach</a:t>
            </a:r>
            <a:endParaRPr lang="fr-FR" dirty="0" smtClean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smtClean="0"/>
              <a:t>Design and </a:t>
            </a:r>
            <a:r>
              <a:rPr lang="fr-FR" dirty="0" err="1" smtClean="0"/>
              <a:t>implementation</a:t>
            </a:r>
            <a:r>
              <a:rPr lang="fr-FR" dirty="0" smtClean="0"/>
              <a:t> in an </a:t>
            </a:r>
            <a:r>
              <a:rPr lang="fr-FR" b="1" dirty="0" err="1" smtClean="0"/>
              <a:t>analysis</a:t>
            </a:r>
            <a:r>
              <a:rPr lang="fr-FR" b="1" dirty="0" smtClean="0"/>
              <a:t> software</a:t>
            </a:r>
          </a:p>
          <a:p>
            <a:pPr marL="0" indent="0">
              <a:buNone/>
            </a:pPr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2050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7" y="3372161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eel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08" y="5093432"/>
            <a:ext cx="1073786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chievement, arrow, goal, marketing, objective, success, target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70" y="1817101"/>
            <a:ext cx="1046062" cy="10460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836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Visualization</a:t>
            </a:r>
            <a:r>
              <a:rPr lang="fr-FR" dirty="0" smtClean="0"/>
              <a:t>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20</a:t>
            </a:fld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0577509"/>
              </p:ext>
            </p:extLst>
          </p:nvPr>
        </p:nvGraphicFramePr>
        <p:xfrm>
          <a:off x="608693" y="2773364"/>
          <a:ext cx="7839096" cy="1277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7" name="Visio" r:id="rId3" imgW="28155798" imgH="4590881" progId="Visio.Drawing.15">
                  <p:embed/>
                </p:oleObj>
              </mc:Choice>
              <mc:Fallback>
                <p:oleObj name="Visio" r:id="rId3" imgW="28155798" imgH="45908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693" y="2773364"/>
                        <a:ext cx="7839096" cy="1277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1993900" y="290450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+</a:t>
            </a:r>
            <a:endParaRPr lang="fr-FR" sz="6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154275" y="291975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=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381527" y="2904499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≈</a:t>
            </a:r>
            <a:endParaRPr lang="fr-FR" sz="6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54000" y="4368800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6 </a:t>
            </a:r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425700" y="4368800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4 </a:t>
            </a:r>
            <a:r>
              <a:rPr lang="fr-FR" dirty="0" err="1" smtClean="0"/>
              <a:t>available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316017" y="4368800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Fitting</a:t>
            </a:r>
            <a:r>
              <a:rPr lang="fr-FR" dirty="0" smtClean="0"/>
              <a:t> </a:t>
            </a:r>
            <a:r>
              <a:rPr lang="fr-FR" dirty="0" err="1" smtClean="0"/>
              <a:t>graphical</a:t>
            </a:r>
            <a:endParaRPr lang="fr-FR" dirty="0" smtClean="0"/>
          </a:p>
          <a:p>
            <a:pPr algn="ctr"/>
            <a:r>
              <a:rPr lang="fr-FR" dirty="0" err="1" smtClean="0"/>
              <a:t>objects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381527" y="4368800"/>
            <a:ext cx="2813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Final </a:t>
            </a:r>
            <a:r>
              <a:rPr lang="fr-FR" dirty="0" err="1" smtClean="0"/>
              <a:t>representation</a:t>
            </a:r>
            <a:r>
              <a:rPr lang="fr-FR" dirty="0" smtClean="0"/>
              <a:t>:</a:t>
            </a:r>
          </a:p>
          <a:p>
            <a:pPr algn="ctr"/>
            <a:r>
              <a:rPr lang="fr-FR" dirty="0" smtClean="0"/>
              <a:t>-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r>
              <a:rPr lang="fr-FR" dirty="0" smtClean="0"/>
              <a:t> are </a:t>
            </a:r>
            <a:r>
              <a:rPr lang="fr-FR" dirty="0" err="1" smtClean="0"/>
              <a:t>lost</a:t>
            </a:r>
            <a:endParaRPr lang="fr-FR" dirty="0" smtClean="0"/>
          </a:p>
          <a:p>
            <a:pPr algn="ctr"/>
            <a:r>
              <a:rPr lang="fr-FR" dirty="0" smtClean="0"/>
              <a:t>-proportions are not </a:t>
            </a:r>
            <a:r>
              <a:rPr lang="fr-FR" dirty="0" err="1" smtClean="0"/>
              <a:t>kept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201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Visualization</a:t>
            </a:r>
            <a:r>
              <a:rPr lang="fr-FR" dirty="0" smtClean="0"/>
              <a:t>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23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22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memor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37" y="1446215"/>
            <a:ext cx="1327237" cy="132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hip, computer, cpu, electronics, hardware, microchip, processor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82" y="3020443"/>
            <a:ext cx="961155" cy="96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wheel icon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396" y="4185300"/>
            <a:ext cx="429899" cy="47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wheel icon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259" y="4650833"/>
            <a:ext cx="410479" cy="45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wheel icon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93" y="4761540"/>
            <a:ext cx="398564" cy="43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books, collection, editor, library icon"/>
          <p:cNvPicPr>
            <a:picLocks noChangeAspect="1" noChangeArrowheads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84" y="5460951"/>
            <a:ext cx="842653" cy="84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418459" y="2014598"/>
            <a:ext cx="61786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Memory Limitations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Hardware performance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Algorithmic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complexity</a:t>
            </a:r>
            <a:endParaRPr lang="fr-FR" sz="3600" b="1" dirty="0" smtClean="0"/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Libraries</a:t>
            </a:r>
            <a:r>
              <a:rPr lang="fr-FR" sz="3600" b="1" dirty="0" smtClean="0"/>
              <a:t>, components, </a:t>
            </a:r>
            <a:r>
              <a:rPr lang="fr-FR" sz="3600" b="1" dirty="0" err="1" smtClean="0"/>
              <a:t>languages</a:t>
            </a:r>
            <a:r>
              <a:rPr lang="fr-FR" sz="3600" b="1" dirty="0" smtClean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320170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User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23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614920"/>
            <a:ext cx="7374467" cy="4923993"/>
          </a:xfrm>
          <a:prstGeom prst="rect">
            <a:avLst/>
          </a:prstGeom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8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35260" y="2047992"/>
            <a:ext cx="5552197" cy="853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buNone/>
            </a:pPr>
            <a:endParaRPr lang="fr-FR" sz="3600" dirty="0" smtClean="0"/>
          </a:p>
          <a:p>
            <a:pPr marL="0" indent="0">
              <a:buNone/>
            </a:pPr>
            <a:r>
              <a:rPr lang="fr-FR" sz="3600" b="1" dirty="0" smtClean="0"/>
              <a:t>Zoom</a:t>
            </a:r>
          </a:p>
          <a:p>
            <a:pPr marL="0" indent="0">
              <a:buNone/>
            </a:pP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24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0" name="Picture 8" descr="https://www.cs.umd.edu/users/ben/ben_6_10/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439" y="291650"/>
            <a:ext cx="1354648" cy="174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7143174" y="2495435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9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FR" sz="239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098" y="3833011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2684">
            <a:off x="1248104" y="1293115"/>
            <a:ext cx="6660494" cy="447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9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 smtClean="0"/>
              <a:t>Proposal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25</a:t>
            </a:fld>
            <a:endParaRPr lang="fr-FR" dirty="0"/>
          </a:p>
        </p:txBody>
      </p:sp>
      <p:pic>
        <p:nvPicPr>
          <p:cNvPr id="7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506" y="3377191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52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/>
              <a:t>Framework for </a:t>
            </a:r>
            <a:r>
              <a:rPr lang="fr-FR" sz="3600" dirty="0" err="1" smtClean="0"/>
              <a:t>spatiotemporal</a:t>
            </a:r>
            <a:r>
              <a:rPr lang="fr-FR" sz="3600" dirty="0" smtClean="0"/>
              <a:t> </a:t>
            </a:r>
            <a:r>
              <a:rPr lang="fr-FR" sz="3600" dirty="0" err="1" smtClean="0"/>
              <a:t>analysis</a:t>
            </a:r>
            <a:endParaRPr lang="fr-FR" sz="3600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Respect </a:t>
            </a:r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</a:p>
          <a:p>
            <a:r>
              <a:rPr lang="fr-FR" dirty="0" err="1" smtClean="0"/>
              <a:t>Theoretical</a:t>
            </a:r>
            <a:r>
              <a:rPr lang="fr-FR" dirty="0" smtClean="0"/>
              <a:t> contributions</a:t>
            </a:r>
          </a:p>
          <a:p>
            <a:r>
              <a:rPr lang="fr-FR" dirty="0" err="1" smtClean="0"/>
              <a:t>Implementation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394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Temporal, </a:t>
            </a:r>
            <a:r>
              <a:rPr lang="fr-FR" dirty="0" err="1" smtClean="0"/>
              <a:t>spatiotemporal</a:t>
            </a:r>
            <a:endParaRPr lang="fr-FR" dirty="0" smtClean="0"/>
          </a:p>
          <a:p>
            <a:r>
              <a:rPr lang="fr-FR" dirty="0" err="1" smtClean="0"/>
              <a:t>Build</a:t>
            </a:r>
            <a:r>
              <a:rPr lang="fr-FR" dirty="0" smtClean="0"/>
              <a:t> </a:t>
            </a:r>
            <a:r>
              <a:rPr lang="fr-FR" dirty="0" err="1" smtClean="0"/>
              <a:t>upon</a:t>
            </a:r>
            <a:r>
              <a:rPr lang="fr-FR" dirty="0" smtClean="0"/>
              <a:t>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r>
              <a:rPr lang="fr-FR" dirty="0" smtClean="0"/>
              <a:t> (LP)</a:t>
            </a:r>
          </a:p>
          <a:p>
            <a:r>
              <a:rPr lang="fr-FR" dirty="0" smtClean="0"/>
              <a:t>Notable Extension</a:t>
            </a:r>
          </a:p>
          <a:p>
            <a:r>
              <a:rPr lang="fr-FR" dirty="0" smtClean="0"/>
              <a:t>Pipeline -&gt; trace -&gt; visu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3921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7966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 smtClean="0"/>
              <a:t>Scalability</a:t>
            </a:r>
            <a:r>
              <a:rPr lang="fr-FR" dirty="0" smtClean="0"/>
              <a:t> and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5952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Summary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>
              <a:latin typeface="+mj-lt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879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General </a:t>
            </a:r>
            <a:r>
              <a:rPr lang="fr-FR" dirty="0" err="1" smtClean="0"/>
              <a:t>definition</a:t>
            </a:r>
            <a:endParaRPr lang="fr-FR" dirty="0" smtClean="0"/>
          </a:p>
          <a:p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endParaRPr lang="fr-FR" dirty="0" smtClean="0"/>
          </a:p>
          <a:p>
            <a:r>
              <a:rPr lang="fr-FR" dirty="0" err="1" smtClean="0"/>
              <a:t>Examples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990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Aggregated</a:t>
            </a:r>
            <a:r>
              <a:rPr lang="fr-FR" dirty="0" smtClean="0"/>
              <a:t> </a:t>
            </a:r>
            <a:r>
              <a:rPr lang="fr-FR" dirty="0" err="1" smtClean="0"/>
              <a:t>representations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Data, </a:t>
            </a:r>
            <a:r>
              <a:rPr lang="fr-FR" dirty="0" err="1" smtClean="0"/>
              <a:t>visual</a:t>
            </a:r>
            <a:r>
              <a:rPr lang="fr-FR" dirty="0" smtClean="0"/>
              <a:t>, </a:t>
            </a:r>
            <a:r>
              <a:rPr lang="fr-FR" dirty="0" err="1" smtClean="0"/>
              <a:t>hybrid</a:t>
            </a:r>
            <a:r>
              <a:rPr lang="fr-FR" dirty="0" smtClean="0"/>
              <a:t> </a:t>
            </a:r>
            <a:r>
              <a:rPr lang="fr-FR" dirty="0" err="1" smtClean="0"/>
              <a:t>aggregations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5721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a good </a:t>
            </a:r>
            <a:r>
              <a:rPr lang="fr-FR" dirty="0" err="1" smtClean="0"/>
              <a:t>overview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Elmqvist</a:t>
            </a:r>
            <a:r>
              <a:rPr lang="fr-FR" dirty="0" smtClean="0"/>
              <a:t> and </a:t>
            </a:r>
            <a:r>
              <a:rPr lang="fr-FR" dirty="0" err="1" smtClean="0"/>
              <a:t>Fekete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87397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Why</a:t>
            </a:r>
            <a:r>
              <a:rPr lang="fr-FR" dirty="0" smtClean="0"/>
              <a:t> </a:t>
            </a:r>
            <a:r>
              <a:rPr lang="fr-FR" dirty="0" err="1" smtClean="0"/>
              <a:t>exisiting</a:t>
            </a:r>
            <a:r>
              <a:rPr lang="fr-FR" dirty="0" smtClean="0"/>
              <a:t> </a:t>
            </a:r>
            <a:r>
              <a:rPr lang="fr-FR" dirty="0" err="1" smtClean="0"/>
              <a:t>methods</a:t>
            </a:r>
            <a:r>
              <a:rPr lang="fr-FR" dirty="0" smtClean="0"/>
              <a:t> are not </a:t>
            </a:r>
            <a:r>
              <a:rPr lang="fr-FR" dirty="0" err="1" smtClean="0"/>
              <a:t>satisfying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Give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examples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09249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Our </a:t>
            </a:r>
            <a:r>
              <a:rPr lang="fr-FR" dirty="0" err="1" smtClean="0"/>
              <a:t>approach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different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91273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Lamarche-</a:t>
            </a:r>
            <a:r>
              <a:rPr lang="fr-FR" sz="4800" b="1" dirty="0" err="1" smtClean="0"/>
              <a:t>Perrin’s</a:t>
            </a:r>
            <a:r>
              <a:rPr lang="fr-FR" sz="4800" b="1" dirty="0" smtClean="0"/>
              <a:t> </a:t>
            </a:r>
            <a:r>
              <a:rPr lang="fr-FR" dirty="0" err="1"/>
              <a:t>M</a:t>
            </a:r>
            <a:r>
              <a:rPr lang="fr-FR" sz="4800" b="1" dirty="0" err="1" smtClean="0"/>
              <a:t>ethod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35</a:t>
            </a:fld>
            <a:endParaRPr lang="fr-FR" dirty="0"/>
          </a:p>
        </p:txBody>
      </p:sp>
      <p:sp>
        <p:nvSpPr>
          <p:cNvPr id="2" name="Losange 1"/>
          <p:cNvSpPr/>
          <p:nvPr/>
        </p:nvSpPr>
        <p:spPr>
          <a:xfrm>
            <a:off x="4040188" y="3105551"/>
            <a:ext cx="1054100" cy="435926"/>
          </a:xfrm>
          <a:prstGeom prst="diamond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llipse 2"/>
          <p:cNvSpPr/>
          <p:nvPr/>
        </p:nvSpPr>
        <p:spPr>
          <a:xfrm>
            <a:off x="3627438" y="3948035"/>
            <a:ext cx="762000" cy="368300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4803776" y="3954464"/>
            <a:ext cx="679450" cy="3683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en angle 11"/>
          <p:cNvCxnSpPr>
            <a:endCxn id="7" idx="0"/>
          </p:cNvCxnSpPr>
          <p:nvPr/>
        </p:nvCxnSpPr>
        <p:spPr>
          <a:xfrm>
            <a:off x="4558507" y="3744756"/>
            <a:ext cx="584994" cy="209708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en angle 13"/>
          <p:cNvCxnSpPr>
            <a:stCxn id="2" idx="2"/>
            <a:endCxn id="3" idx="0"/>
          </p:cNvCxnSpPr>
          <p:nvPr/>
        </p:nvCxnSpPr>
        <p:spPr>
          <a:xfrm rot="5400000">
            <a:off x="4084559" y="3465356"/>
            <a:ext cx="406558" cy="558800"/>
          </a:xfrm>
          <a:prstGeom prst="bent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32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 agent system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29299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Reduce</a:t>
            </a:r>
            <a:r>
              <a:rPr lang="fr-FR" dirty="0" smtClean="0"/>
              <a:t> </a:t>
            </a:r>
            <a:r>
              <a:rPr lang="fr-FR" dirty="0" err="1" smtClean="0"/>
              <a:t>complexity</a:t>
            </a:r>
            <a:r>
              <a:rPr lang="fr-FR" dirty="0" smtClean="0"/>
              <a:t> </a:t>
            </a:r>
            <a:r>
              <a:rPr lang="fr-FR" dirty="0" err="1" smtClean="0"/>
              <a:t>while</a:t>
            </a:r>
            <a:r>
              <a:rPr lang="fr-FR" dirty="0" smtClean="0"/>
              <a:t> </a:t>
            </a:r>
            <a:r>
              <a:rPr lang="fr-FR" dirty="0" err="1" smtClean="0"/>
              <a:t>keeping</a:t>
            </a:r>
            <a:r>
              <a:rPr lang="fr-FR" dirty="0" smtClean="0"/>
              <a:t> information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64215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Population, </a:t>
            </a:r>
            <a:r>
              <a:rPr lang="fr-FR" dirty="0" err="1" smtClean="0"/>
              <a:t>individuals</a:t>
            </a:r>
            <a:r>
              <a:rPr lang="fr-FR" dirty="0" smtClean="0"/>
              <a:t>, </a:t>
            </a:r>
            <a:r>
              <a:rPr lang="fr-FR" dirty="0" err="1" smtClean="0"/>
              <a:t>attributes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69340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Partition and </a:t>
            </a:r>
            <a:r>
              <a:rPr lang="fr-FR" dirty="0" err="1" smtClean="0"/>
              <a:t>aggregate</a:t>
            </a:r>
            <a:r>
              <a:rPr lang="fr-FR" dirty="0" smtClean="0"/>
              <a:t> the population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2093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Context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5122" name="Picture 2" descr="arrow, back, circ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82" y="3087153"/>
            <a:ext cx="1502311" cy="150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19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Best Partition </a:t>
            </a:r>
            <a:r>
              <a:rPr lang="fr-FR" dirty="0" err="1" smtClean="0"/>
              <a:t>problem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45388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 smtClean="0"/>
              <a:t>Loss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62751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r>
              <a:rPr lang="fr-FR" dirty="0" smtClean="0"/>
              <a:t> </a:t>
            </a:r>
            <a:r>
              <a:rPr lang="fr-FR" dirty="0" err="1" smtClean="0"/>
              <a:t>Reduction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7735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Parametrized</a:t>
            </a:r>
            <a:r>
              <a:rPr lang="fr-FR" dirty="0" smtClean="0"/>
              <a:t> Information </a:t>
            </a:r>
            <a:r>
              <a:rPr lang="fr-FR" dirty="0" err="1" smtClean="0"/>
              <a:t>Criterion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3670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Temporal </a:t>
            </a:r>
            <a:r>
              <a:rPr lang="fr-FR" sz="4800" b="1" dirty="0" err="1" smtClean="0"/>
              <a:t>Analysis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44</a:t>
            </a:fld>
            <a:endParaRPr lang="fr-FR" dirty="0"/>
          </a:p>
        </p:txBody>
      </p:sp>
      <p:pic>
        <p:nvPicPr>
          <p:cNvPr id="17410" name="Picture 2" descr="clock, time, wait icon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428" y="2986542"/>
            <a:ext cx="1639620" cy="163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15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5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adapt</a:t>
            </a:r>
            <a:r>
              <a:rPr lang="fr-FR" dirty="0" smtClean="0"/>
              <a:t> LP </a:t>
            </a:r>
            <a:r>
              <a:rPr lang="fr-FR" dirty="0" err="1" smtClean="0"/>
              <a:t>method</a:t>
            </a:r>
            <a:r>
              <a:rPr lang="fr-FR" dirty="0" smtClean="0"/>
              <a:t> to trace </a:t>
            </a:r>
            <a:r>
              <a:rPr lang="fr-FR" dirty="0" err="1" smtClean="0"/>
              <a:t>analysis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46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1656365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54000" y="2347785"/>
            <a:ext cx="3457197" cy="2818052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47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1656365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1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48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95" y="2109181"/>
            <a:ext cx="798719" cy="1036798"/>
          </a:xfrm>
        </p:spPr>
      </p:pic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4" descr="whee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01" y="2278689"/>
            <a:ext cx="636991" cy="70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37515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FF0000"/>
                </a:solidFill>
              </a:rPr>
              <a:t>continuous</a:t>
            </a:r>
            <a:endParaRPr lang="fr-FR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 smtClean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3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5271888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2E6CA4"/>
                </a:solidFill>
              </a:rPr>
              <a:t>discrete</a:t>
            </a:r>
            <a:endParaRPr lang="fr-FR" b="1" dirty="0" smtClean="0">
              <a:solidFill>
                <a:srgbClr val="2E6CA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 smtClean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5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796482" y="3279225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08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1610045" y="5318831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49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1610045" y="3432932"/>
            <a:ext cx="0" cy="2514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1610045" y="5947532"/>
            <a:ext cx="5473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1694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2743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32795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81538" y="595519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380048" y="594347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1141399" y="372267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1137424" y="451325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1157591" y="530382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1214616" y="307128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1338464" y="2912552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1494915" y="2772853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1662355" y="263315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555019" y="6330343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464234" y="4296203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62" name="ZoneTexte 61"/>
          <p:cNvSpPr txBox="1"/>
          <p:nvPr/>
        </p:nvSpPr>
        <p:spPr>
          <a:xfrm rot="18889622">
            <a:off x="375402" y="2798217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err="1" smtClean="0"/>
                  <a:t>Function</a:t>
                </a:r>
                <a:r>
                  <a:rPr lang="fr-FR" sz="2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5042847"/>
              </p:ext>
            </p:extLst>
          </p:nvPr>
        </p:nvGraphicFramePr>
        <p:xfrm>
          <a:off x="1721478" y="2694890"/>
          <a:ext cx="6232077" cy="3196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6" name="Visio" r:id="rId4" imgW="7391371" imgH="3791093" progId="Visio.Drawing.15">
                  <p:embed/>
                </p:oleObj>
              </mc:Choice>
              <mc:Fallback>
                <p:oleObj name="Visio" r:id="rId4" imgW="7391371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21478" y="2694890"/>
                        <a:ext cx="6232077" cy="31963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ZoneTexte 26"/>
          <p:cNvSpPr txBox="1"/>
          <p:nvPr/>
        </p:nvSpPr>
        <p:spPr>
          <a:xfrm>
            <a:off x="1819408" y="2487179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1610045" y="2720618"/>
            <a:ext cx="730164" cy="71231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81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/>
              <a:t>Embedded </a:t>
            </a:r>
            <a:r>
              <a:rPr lang="fr-FR" b="1" dirty="0" err="1"/>
              <a:t>systems</a:t>
            </a:r>
            <a:r>
              <a:rPr lang="fr-FR" b="1" dirty="0"/>
              <a:t> are </a:t>
            </a:r>
            <a:r>
              <a:rPr lang="fr-FR" b="1" dirty="0" err="1" smtClean="0"/>
              <a:t>everywhere</a:t>
            </a:r>
            <a:r>
              <a:rPr lang="fr-FR" b="1" dirty="0" smtClean="0"/>
              <a:t>!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1034" name="Picture 10" descr="device, phone, smart, vertical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796" y="1801692"/>
            <a:ext cx="520013" cy="92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727" y="1749622"/>
            <a:ext cx="1158998" cy="115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ideo, youtube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33" y="3730900"/>
            <a:ext cx="1238141" cy="98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evice, ipad, tablet, vertical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152" y="1733483"/>
            <a:ext cx="1021726" cy="140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, controller, game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061" y="5113119"/>
            <a:ext cx="1744881" cy="174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uto, automobile, car, convertible, vehicle icon"/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924" y="3251075"/>
            <a:ext cx="2775839" cy="166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departing, flight, flights, plane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844" y="4915495"/>
            <a:ext cx="1582946" cy="156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m1.behance.net/rendition/modules/92287139/hd/104ca657d01ea041493de18075cf1e17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580" y="4976595"/>
            <a:ext cx="953147" cy="130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3026103" y="3150639"/>
            <a:ext cx="1614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SoC</a:t>
            </a:r>
            <a:r>
              <a:rPr lang="fr-FR" sz="2400" b="1" dirty="0" smtClean="0"/>
              <a:t>-Trace</a:t>
            </a:r>
            <a:endParaRPr lang="fr-FR" sz="2400" b="1" dirty="0"/>
          </a:p>
        </p:txBody>
      </p:sp>
      <p:pic>
        <p:nvPicPr>
          <p:cNvPr id="16386" name="Picture 2" descr="rocket icon"/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142" y="4361692"/>
            <a:ext cx="1722224" cy="172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37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3716948" y="5348360"/>
            <a:ext cx="609600" cy="6287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50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3716948" y="4010958"/>
            <a:ext cx="0" cy="19661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3716948" y="5977061"/>
            <a:ext cx="4312627" cy="93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4195703" y="6004689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4998618" y="5987695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5849710" y="5987695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6640423" y="5993443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7431136" y="6003070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48" name="ZoneTexte 47"/>
          <p:cNvSpPr txBox="1"/>
          <p:nvPr/>
        </p:nvSpPr>
        <p:spPr>
          <a:xfrm>
            <a:off x="3284007" y="419210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51" name="ZoneTexte 50"/>
          <p:cNvSpPr txBox="1"/>
          <p:nvPr/>
        </p:nvSpPr>
        <p:spPr>
          <a:xfrm>
            <a:off x="3293316" y="476642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3293316" y="5347817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5230743" y="6367660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2756283" y="4777634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Space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4326548" y="1752675"/>
            <a:ext cx="4376164" cy="76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5541714" y="1339413"/>
            <a:ext cx="2197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4326548" y="1760330"/>
            <a:ext cx="0" cy="13845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3888394" y="192589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3888394" y="2313548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3888394" y="268015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327368" y="1522567"/>
            <a:ext cx="2840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Sum</a:t>
            </a:r>
            <a:r>
              <a:rPr lang="fr-FR" sz="2000" b="1" dirty="0" smtClean="0"/>
              <a:t> of state durations</a:t>
            </a:r>
            <a:endParaRPr lang="fr-FR" sz="2000" b="1" dirty="0"/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3371914" y="236071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Space</a:t>
            </a:r>
            <a:endParaRPr lang="fr-FR" sz="1600" dirty="0"/>
          </a:p>
        </p:txBody>
      </p:sp>
      <p:sp>
        <p:nvSpPr>
          <p:cNvPr id="23" name="Rectangle 22"/>
          <p:cNvSpPr/>
          <p:nvPr/>
        </p:nvSpPr>
        <p:spPr>
          <a:xfrm>
            <a:off x="520700" y="2354459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841527" y="3144834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1295946" y="3147536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1747789" y="3144834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0" name="Connecteur droit avec flèche 39"/>
          <p:cNvCxnSpPr/>
          <p:nvPr/>
        </p:nvCxnSpPr>
        <p:spPr>
          <a:xfrm>
            <a:off x="841527" y="3663051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/>
          <p:nvPr/>
        </p:nvCxnSpPr>
        <p:spPr>
          <a:xfrm>
            <a:off x="1295946" y="3663051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1747790" y="3663051"/>
            <a:ext cx="8177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41527" y="4719147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d1+d2+p1*d3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798346" y="3759297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54" name="Flèche droite 53"/>
          <p:cNvSpPr/>
          <p:nvPr/>
        </p:nvSpPr>
        <p:spPr>
          <a:xfrm rot="5400000">
            <a:off x="1562646" y="4289436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841527" y="2993922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2565552" y="2993922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841527" y="2813836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1107850" y="2464854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graphicFrame>
        <p:nvGraphicFramePr>
          <p:cNvPr id="72" name="Objet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139683"/>
              </p:ext>
            </p:extLst>
          </p:nvPr>
        </p:nvGraphicFramePr>
        <p:xfrm>
          <a:off x="3893249" y="1943195"/>
          <a:ext cx="4772723" cy="3912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4" name="Visio" r:id="rId3" imgW="7400848" imgH="6067575" progId="Visio.Drawing.15">
                  <p:embed/>
                </p:oleObj>
              </mc:Choice>
              <mc:Fallback>
                <p:oleObj name="Visio" r:id="rId3" imgW="7400848" imgH="60675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93249" y="1943195"/>
                        <a:ext cx="4772723" cy="3912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078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3190849" y="1565828"/>
            <a:ext cx="2876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Average</a:t>
            </a:r>
            <a:r>
              <a:rPr lang="fr-FR" sz="2000" b="1" dirty="0" smtClean="0"/>
              <a:t> state duration</a:t>
            </a:r>
            <a:endParaRPr lang="fr-FR" sz="2000" b="1" dirty="0"/>
          </a:p>
        </p:txBody>
      </p:sp>
      <p:sp>
        <p:nvSpPr>
          <p:cNvPr id="23" name="Rectangle 22"/>
          <p:cNvSpPr/>
          <p:nvPr/>
        </p:nvSpPr>
        <p:spPr>
          <a:xfrm>
            <a:off x="254000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574827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1029246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1481089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>
          <a:xfrm>
            <a:off x="574827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54" name="Flèche droite 53"/>
          <p:cNvSpPr/>
          <p:nvPr/>
        </p:nvSpPr>
        <p:spPr>
          <a:xfrm rot="5400000">
            <a:off x="1295946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574827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2298852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574827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841150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sp>
        <p:nvSpPr>
          <p:cNvPr id="75" name="Rectangle 74"/>
          <p:cNvSpPr/>
          <p:nvPr/>
        </p:nvSpPr>
        <p:spPr>
          <a:xfrm>
            <a:off x="340181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6" name="Rectangle 75"/>
          <p:cNvSpPr/>
          <p:nvPr/>
        </p:nvSpPr>
        <p:spPr>
          <a:xfrm>
            <a:off x="3722641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/>
          <p:cNvSpPr/>
          <p:nvPr/>
        </p:nvSpPr>
        <p:spPr>
          <a:xfrm>
            <a:off x="4177060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/>
          <p:cNvSpPr/>
          <p:nvPr/>
        </p:nvSpPr>
        <p:spPr>
          <a:xfrm>
            <a:off x="4628903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/>
          <p:cNvSpPr/>
          <p:nvPr/>
        </p:nvSpPr>
        <p:spPr>
          <a:xfrm>
            <a:off x="3722641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(d1+d2+p1*d3)/3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3679460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81" name="Flèche droite 80"/>
          <p:cNvSpPr/>
          <p:nvPr/>
        </p:nvSpPr>
        <p:spPr>
          <a:xfrm rot="5400000">
            <a:off x="444376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2" name="Connecteur droit 81"/>
          <p:cNvCxnSpPr/>
          <p:nvPr/>
        </p:nvCxnSpPr>
        <p:spPr>
          <a:xfrm>
            <a:off x="3722641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/>
          <p:nvPr/>
        </p:nvCxnSpPr>
        <p:spPr>
          <a:xfrm>
            <a:off x="5446666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>
            <a:off x="372264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ZoneTexte 84"/>
          <p:cNvSpPr txBox="1"/>
          <p:nvPr/>
        </p:nvSpPr>
        <p:spPr>
          <a:xfrm>
            <a:off x="398896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86" name="Connecteur droit avec flèche 85"/>
          <p:cNvCxnSpPr/>
          <p:nvPr/>
        </p:nvCxnSpPr>
        <p:spPr>
          <a:xfrm>
            <a:off x="3722641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/>
          <p:nvPr/>
        </p:nvCxnSpPr>
        <p:spPr>
          <a:xfrm>
            <a:off x="4177060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/>
          <p:cNvCxnSpPr/>
          <p:nvPr/>
        </p:nvCxnSpPr>
        <p:spPr>
          <a:xfrm>
            <a:off x="4628904" y="3722442"/>
            <a:ext cx="8177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ZoneTexte 88"/>
          <p:cNvSpPr txBox="1"/>
          <p:nvPr/>
        </p:nvSpPr>
        <p:spPr>
          <a:xfrm>
            <a:off x="341012" y="1565828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Event occurrences</a:t>
            </a:r>
            <a:endParaRPr lang="fr-FR" sz="2000" b="1" dirty="0"/>
          </a:p>
        </p:txBody>
      </p:sp>
      <p:sp>
        <p:nvSpPr>
          <p:cNvPr id="90" name="Rectangle 89"/>
          <p:cNvSpPr/>
          <p:nvPr/>
        </p:nvSpPr>
        <p:spPr>
          <a:xfrm>
            <a:off x="648603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/>
              <p:cNvSpPr/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solidFill>
                <a:schemeClr val="bg1"/>
              </a:solidFill>
              <a:ln w="412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den>
                      </m:f>
                      <m:nary>
                        <m:nary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sub>
                        <m:sup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sup>
                        <m:e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d>
                            <m:dPr>
                              <m:ctrlP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e>
                          </m:d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𝐝𝐭</m:t>
                          </m:r>
                        </m:e>
                      </m:nary>
                    </m:oMath>
                  </m:oMathPara>
                </a14:m>
                <a:endParaRPr lang="fr-FR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4" name="Rectangl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1275"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Flèche droite 94"/>
          <p:cNvSpPr/>
          <p:nvPr/>
        </p:nvSpPr>
        <p:spPr>
          <a:xfrm rot="5400000">
            <a:off x="752798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6" name="Connecteur droit 95"/>
          <p:cNvCxnSpPr/>
          <p:nvPr/>
        </p:nvCxnSpPr>
        <p:spPr>
          <a:xfrm>
            <a:off x="6806861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/>
          <p:cNvCxnSpPr/>
          <p:nvPr/>
        </p:nvCxnSpPr>
        <p:spPr>
          <a:xfrm>
            <a:off x="8530886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/>
          <p:cNvCxnSpPr/>
          <p:nvPr/>
        </p:nvCxnSpPr>
        <p:spPr>
          <a:xfrm>
            <a:off x="680686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/>
          <p:cNvSpPr txBox="1"/>
          <p:nvPr/>
        </p:nvSpPr>
        <p:spPr>
          <a:xfrm>
            <a:off x="707318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7" name="Connecteur droit 6"/>
          <p:cNvCxnSpPr/>
          <p:nvPr/>
        </p:nvCxnSpPr>
        <p:spPr>
          <a:xfrm flipV="1">
            <a:off x="6806861" y="3204225"/>
            <a:ext cx="451189" cy="3789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/>
          <p:nvPr/>
        </p:nvCxnSpPr>
        <p:spPr>
          <a:xfrm>
            <a:off x="7266986" y="3204225"/>
            <a:ext cx="389582" cy="2925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/>
          <p:cNvCxnSpPr/>
          <p:nvPr/>
        </p:nvCxnSpPr>
        <p:spPr>
          <a:xfrm flipV="1">
            <a:off x="7665504" y="3352954"/>
            <a:ext cx="233432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>
            <a:off x="7907872" y="3352954"/>
            <a:ext cx="235307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/>
          <p:nvPr/>
        </p:nvCxnSpPr>
        <p:spPr>
          <a:xfrm flipV="1">
            <a:off x="8143179" y="3193064"/>
            <a:ext cx="387707" cy="3196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6806861" y="3722442"/>
            <a:ext cx="1724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V="1">
            <a:off x="6806861" y="3387877"/>
            <a:ext cx="1724025" cy="854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ZoneTexte 103"/>
          <p:cNvSpPr txBox="1"/>
          <p:nvPr/>
        </p:nvSpPr>
        <p:spPr>
          <a:xfrm>
            <a:off x="6592374" y="1554363"/>
            <a:ext cx="1890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Variable </a:t>
            </a:r>
            <a:r>
              <a:rPr lang="fr-FR" sz="2000" b="1" dirty="0" err="1" smtClean="0"/>
              <a:t>mean</a:t>
            </a:r>
            <a:endParaRPr lang="fr-FR" sz="2000" b="1" dirty="0"/>
          </a:p>
        </p:txBody>
      </p:sp>
      <p:sp>
        <p:nvSpPr>
          <p:cNvPr id="105" name="ZoneTexte 104"/>
          <p:cNvSpPr txBox="1"/>
          <p:nvPr/>
        </p:nvSpPr>
        <p:spPr>
          <a:xfrm>
            <a:off x="565678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  +   1  +       1</a:t>
            </a:r>
            <a:endParaRPr lang="fr-FR" sz="1600" dirty="0"/>
          </a:p>
        </p:txBody>
      </p:sp>
      <p:sp>
        <p:nvSpPr>
          <p:cNvPr id="2" name="ZoneTexte 1"/>
          <p:cNvSpPr txBox="1"/>
          <p:nvPr/>
        </p:nvSpPr>
        <p:spPr>
          <a:xfrm>
            <a:off x="6655216" y="369053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8379243" y="369053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70081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2439396"/>
              </p:ext>
            </p:extLst>
          </p:nvPr>
        </p:nvGraphicFramePr>
        <p:xfrm>
          <a:off x="3026869" y="1685117"/>
          <a:ext cx="5446571" cy="4288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4" name="Visio" r:id="rId4" imgW="7886801" imgH="6210300" progId="Visio.Drawing.15">
                  <p:embed/>
                </p:oleObj>
              </mc:Choice>
              <mc:Fallback>
                <p:oleObj name="Visio" r:id="rId4" imgW="7886801" imgH="62103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26869" y="1685117"/>
                        <a:ext cx="5446571" cy="42888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381000" y="1805940"/>
            <a:ext cx="2443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Original </a:t>
            </a:r>
            <a:r>
              <a:rPr lang="fr-FR" sz="2000" b="1" dirty="0" err="1" smtClean="0"/>
              <a:t>algorithm</a:t>
            </a:r>
            <a:r>
              <a:rPr lang="fr-FR" sz="2000" b="1" dirty="0" smtClean="0"/>
              <a:t>:</a:t>
            </a:r>
          </a:p>
          <a:p>
            <a:r>
              <a:rPr lang="fr-FR" sz="2000" b="1" dirty="0" err="1" smtClean="0"/>
              <a:t>scalar</a:t>
            </a:r>
            <a:r>
              <a:rPr lang="fr-FR" sz="2000" b="1" dirty="0" smtClean="0"/>
              <a:t> values</a:t>
            </a:r>
            <a:endParaRPr lang="fr-FR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381000" y="445246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000" b="1" dirty="0" smtClean="0"/>
              <a:t>Objective:</a:t>
            </a:r>
            <a:endParaRPr lang="fr-FR" sz="2000" b="1" dirty="0"/>
          </a:p>
          <a:p>
            <a:r>
              <a:rPr lang="fr-FR" sz="2000" b="1" dirty="0" err="1" smtClean="0"/>
              <a:t>multidimensional</a:t>
            </a:r>
            <a:r>
              <a:rPr lang="fr-FR" sz="2000" b="1" dirty="0" smtClean="0"/>
              <a:t> </a:t>
            </a:r>
          </a:p>
          <a:p>
            <a:r>
              <a:rPr lang="fr-FR" sz="2000" b="1" dirty="0" smtClean="0"/>
              <a:t>values</a:t>
            </a:r>
            <a:endParaRPr lang="fr-FR" sz="2000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3099728" y="2653650"/>
            <a:ext cx="4695532" cy="2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336990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17" name="ZoneTexte 16"/>
          <p:cNvSpPr txBox="1"/>
          <p:nvPr/>
        </p:nvSpPr>
        <p:spPr>
          <a:xfrm>
            <a:off x="4144372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18" name="ZoneTexte 17"/>
          <p:cNvSpPr txBox="1"/>
          <p:nvPr/>
        </p:nvSpPr>
        <p:spPr>
          <a:xfrm>
            <a:off x="5234898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19" name="ZoneTexte 18"/>
          <p:cNvSpPr txBox="1"/>
          <p:nvPr/>
        </p:nvSpPr>
        <p:spPr>
          <a:xfrm>
            <a:off x="6249149" y="267784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0" name="ZoneTexte 19"/>
          <p:cNvSpPr txBox="1"/>
          <p:nvPr/>
        </p:nvSpPr>
        <p:spPr>
          <a:xfrm>
            <a:off x="7089097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1" name="ZoneTexte 20"/>
          <p:cNvSpPr txBox="1"/>
          <p:nvPr/>
        </p:nvSpPr>
        <p:spPr>
          <a:xfrm>
            <a:off x="4642527" y="2904638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9728" y="6051504"/>
            <a:ext cx="4695532" cy="2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302492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90624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273516" y="2347785"/>
            <a:ext cx="2360772" cy="2662366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Adapt</a:t>
            </a:r>
            <a:r>
              <a:rPr lang="fr-FR" dirty="0" smtClean="0"/>
              <a:t> the </a:t>
            </a:r>
            <a:r>
              <a:rPr lang="fr-FR" dirty="0" err="1" smtClean="0"/>
              <a:t>quality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53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Flèche droite 28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46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5115228" y="1438275"/>
            <a:ext cx="4028772" cy="5283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monodimensional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54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20700" y="1691453"/>
            <a:ext cx="4594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Monodimensional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microscopic</a:t>
            </a:r>
            <a:r>
              <a:rPr lang="fr-FR" sz="2000" b="1" dirty="0" smtClean="0"/>
              <a:t> model</a:t>
            </a:r>
            <a:endParaRPr lang="fr-FR" sz="20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520700" y="3480205"/>
            <a:ext cx="4499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Data structure of time </a:t>
            </a:r>
            <a:r>
              <a:rPr lang="fr-FR" sz="2000" b="1" dirty="0" err="1" smtClean="0"/>
              <a:t>intervals</a:t>
            </a:r>
            <a:r>
              <a:rPr lang="fr-FR" sz="2000" b="1" dirty="0" smtClean="0"/>
              <a:t> T(</a:t>
            </a:r>
            <a:r>
              <a:rPr lang="fr-FR" sz="2000" b="1" dirty="0" err="1" smtClean="0"/>
              <a:t>i,j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7940725"/>
              </p:ext>
            </p:extLst>
          </p:nvPr>
        </p:nvGraphicFramePr>
        <p:xfrm>
          <a:off x="1096263" y="2292351"/>
          <a:ext cx="3103563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52" name="Visio" r:id="rId3" imgW="5391274" imgH="7058005" progId="Visio.Drawing.15">
                  <p:embed/>
                </p:oleObj>
              </mc:Choice>
              <mc:Fallback>
                <p:oleObj name="Visio" r:id="rId3" imgW="5391274" imgH="70580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6263" y="2292351"/>
                        <a:ext cx="3103563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2421927"/>
              </p:ext>
            </p:extLst>
          </p:nvPr>
        </p:nvGraphicFramePr>
        <p:xfrm>
          <a:off x="5355545" y="2299909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53" name="Visio" r:id="rId5" imgW="1542999" imgH="819285" progId="Visio.Drawing.15">
                  <p:embed/>
                </p:oleObj>
              </mc:Choice>
              <mc:Fallback>
                <p:oleObj name="Visio" r:id="rId5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55545" y="2299909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4644205"/>
              </p:ext>
            </p:extLst>
          </p:nvPr>
        </p:nvGraphicFramePr>
        <p:xfrm>
          <a:off x="5373209" y="3361327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54" name="Visio" r:id="rId7" imgW="1542999" imgH="819285" progId="Visio.Drawing.15">
                  <p:embed/>
                </p:oleObj>
              </mc:Choice>
              <mc:Fallback>
                <p:oleObj name="Visio" r:id="rId7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73209" y="3361327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823853"/>
              </p:ext>
            </p:extLst>
          </p:nvPr>
        </p:nvGraphicFramePr>
        <p:xfrm>
          <a:off x="5349535" y="4993310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55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35" y="4993310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105534"/>
              </p:ext>
            </p:extLst>
          </p:nvPr>
        </p:nvGraphicFramePr>
        <p:xfrm>
          <a:off x="5349535" y="6054728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56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35" y="6054728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5851865" y="1615561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Intermediate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b="1" i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5851865" y="4287147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Quality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blipFill rotWithShape="0">
                <a:blip r:embed="rId11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blipFill rotWithShape="0">
                <a:blip r:embed="rId1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blipFill rotWithShape="0">
                <a:blip r:embed="rId1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eur droit avec flèche 22"/>
          <p:cNvCxnSpPr/>
          <p:nvPr/>
        </p:nvCxnSpPr>
        <p:spPr>
          <a:xfrm>
            <a:off x="1096263" y="3145339"/>
            <a:ext cx="2932610" cy="100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970092" y="3158979"/>
            <a:ext cx="1740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Time (</a:t>
            </a:r>
            <a:r>
              <a:rPr lang="fr-FR" sz="1200" dirty="0" err="1" smtClean="0"/>
              <a:t>discrete</a:t>
            </a:r>
            <a:r>
              <a:rPr lang="fr-FR" sz="1200" dirty="0" smtClean="0"/>
              <a:t>)</a:t>
            </a:r>
            <a:endParaRPr lang="fr-FR" sz="1200" dirty="0"/>
          </a:p>
        </p:txBody>
      </p:sp>
      <p:cxnSp>
        <p:nvCxnSpPr>
          <p:cNvPr id="30" name="Connecteur droit avec flèche 29"/>
          <p:cNvCxnSpPr/>
          <p:nvPr/>
        </p:nvCxnSpPr>
        <p:spPr>
          <a:xfrm flipH="1">
            <a:off x="1004929" y="4205083"/>
            <a:ext cx="1" cy="20391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>
            <a:off x="1096263" y="6363909"/>
            <a:ext cx="293261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744703" y="4993310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i</a:t>
            </a:r>
            <a:endParaRPr lang="fr-FR" sz="2000" dirty="0"/>
          </a:p>
        </p:txBody>
      </p:sp>
      <p:sp>
        <p:nvSpPr>
          <p:cNvPr id="35" name="ZoneTexte 34"/>
          <p:cNvSpPr txBox="1"/>
          <p:nvPr/>
        </p:nvSpPr>
        <p:spPr>
          <a:xfrm>
            <a:off x="2386753" y="6371468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j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29352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Obje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6609110"/>
              </p:ext>
            </p:extLst>
          </p:nvPr>
        </p:nvGraphicFramePr>
        <p:xfrm>
          <a:off x="304172" y="2325007"/>
          <a:ext cx="8598528" cy="3625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61" name="Visio" r:id="rId3" imgW="13011223" imgH="5486400" progId="Visio.Drawing.15">
                  <p:embed/>
                </p:oleObj>
              </mc:Choice>
              <mc:Fallback>
                <p:oleObj name="Visio" r:id="rId3" imgW="13011223" imgH="5486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172" y="2325007"/>
                        <a:ext cx="8598528" cy="3625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6121276" y="1487049"/>
            <a:ext cx="2838450" cy="3035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multidimensional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37450" y="26566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528447" y="3269420"/>
            <a:ext cx="428322" cy="369332"/>
          </a:xfrm>
          <a:prstGeom prst="rect">
            <a:avLst/>
          </a:prstGeom>
          <a:pattFill prst="dkVert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74352" y="519747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625616" y="519747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5476880" y="519747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7277035" y="519747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𝑸𝒖𝒂𝒍𝒊𝒕𝒚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𝒥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𝑸𝒖𝒂𝒍𝒊𝒕𝒚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ZoneTexte 27"/>
          <p:cNvSpPr txBox="1"/>
          <p:nvPr/>
        </p:nvSpPr>
        <p:spPr>
          <a:xfrm>
            <a:off x="594476" y="23449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Jb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801271" y="214606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Jr</a:t>
            </a:r>
            <a:endParaRPr lang="fr-FR" dirty="0">
              <a:solidFill>
                <a:srgbClr val="FF0000"/>
              </a:solidFill>
            </a:endParaRPr>
          </a:p>
        </p:txBody>
      </p:sp>
      <p:graphicFrame>
        <p:nvGraphicFramePr>
          <p:cNvPr id="32" name="Obje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0398969"/>
              </p:ext>
            </p:extLst>
          </p:nvPr>
        </p:nvGraphicFramePr>
        <p:xfrm>
          <a:off x="6273425" y="2059960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62" name="Visio" r:id="rId6" imgW="1542999" imgH="819285" progId="Visio.Drawing.15">
                  <p:embed/>
                </p:oleObj>
              </mc:Choice>
              <mc:Fallback>
                <p:oleObj name="Visio" r:id="rId6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2059960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934746"/>
              </p:ext>
            </p:extLst>
          </p:nvPr>
        </p:nvGraphicFramePr>
        <p:xfrm>
          <a:off x="6273425" y="2611325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63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2611325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2156228"/>
              </p:ext>
            </p:extLst>
          </p:nvPr>
        </p:nvGraphicFramePr>
        <p:xfrm>
          <a:off x="6273425" y="3479532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64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3479532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06907"/>
              </p:ext>
            </p:extLst>
          </p:nvPr>
        </p:nvGraphicFramePr>
        <p:xfrm>
          <a:off x="6273425" y="4049409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65" name="Visio" r:id="rId10" imgW="1542999" imgH="819285" progId="Visio.Drawing.15">
                  <p:embed/>
                </p:oleObj>
              </mc:Choice>
              <mc:Fallback>
                <p:oleObj name="Visio" r:id="rId10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4049409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ZoneTexte 35"/>
          <p:cNvSpPr txBox="1"/>
          <p:nvPr/>
        </p:nvSpPr>
        <p:spPr>
          <a:xfrm>
            <a:off x="6889102" y="1538267"/>
            <a:ext cx="240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Intermediate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b="1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6866981" y="3020264"/>
            <a:ext cx="192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Quality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sz="1100" b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blipFill rotWithShape="0">
                <a:blip r:embed="rId11"/>
                <a:stretch>
                  <a:fillRect t="-106742" r="-1747" b="-1404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blipFill rotWithShape="0">
                <a:blip r:embed="rId12"/>
                <a:stretch>
                  <a:fillRect r="-63636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blipFill rotWithShape="0">
                <a:blip r:embed="rId13"/>
                <a:stretch>
                  <a:fillRect r="-63393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blipFill rotWithShape="0">
                <a:blip r:embed="rId14"/>
                <a:stretch>
                  <a:fillRect r="-64220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3E0D2FC2-633B-44D3-B7F4-861717C0D977}" type="slidenum">
              <a:rPr lang="fr-FR" smtClean="0"/>
              <a:t>55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997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3630282" y="2339829"/>
            <a:ext cx="2286792" cy="2662366"/>
          </a:xfrm>
          <a:prstGeom prst="rect">
            <a:avLst/>
          </a:prstGeom>
          <a:noFill/>
          <a:ln w="603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56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Flèche droite 28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3653603" y="5415961"/>
            <a:ext cx="408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00B050"/>
                </a:solidFill>
              </a:rPr>
              <a:t>Identical</a:t>
            </a:r>
            <a:r>
              <a:rPr lang="fr-FR" b="1" dirty="0" smtClean="0">
                <a:solidFill>
                  <a:srgbClr val="00B050"/>
                </a:solidFill>
              </a:rPr>
              <a:t> to </a:t>
            </a:r>
            <a:r>
              <a:rPr lang="fr-FR" b="1" dirty="0" err="1" smtClean="0">
                <a:solidFill>
                  <a:srgbClr val="00B050"/>
                </a:solidFill>
              </a:rPr>
              <a:t>algorithm</a:t>
            </a:r>
            <a:r>
              <a:rPr lang="fr-FR" b="1" dirty="0" smtClean="0">
                <a:solidFill>
                  <a:srgbClr val="00B050"/>
                </a:solidFill>
              </a:rPr>
              <a:t> </a:t>
            </a:r>
            <a:r>
              <a:rPr lang="fr-FR" b="1" dirty="0" err="1" smtClean="0">
                <a:solidFill>
                  <a:srgbClr val="00B050"/>
                </a:solidFill>
              </a:rPr>
              <a:t>scalar</a:t>
            </a:r>
            <a:r>
              <a:rPr lang="fr-FR" b="1" dirty="0" smtClean="0">
                <a:solidFill>
                  <a:srgbClr val="00B050"/>
                </a:solidFill>
              </a:rPr>
              <a:t> version!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3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262" y="382971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12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5547175"/>
              </p:ext>
            </p:extLst>
          </p:nvPr>
        </p:nvGraphicFramePr>
        <p:xfrm>
          <a:off x="531182" y="2364376"/>
          <a:ext cx="7210425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4" name="Visio" r:id="rId4" imgW="7210388" imgH="4343400" progId="Visio.Drawing.15">
                  <p:embed/>
                </p:oleObj>
              </mc:Choice>
              <mc:Fallback>
                <p:oleObj name="Visio" r:id="rId4" imgW="7210388" imgH="4343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182" y="2364376"/>
                        <a:ext cx="7210425" cy="434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2" name="Connecteur droit avec flèche 51"/>
          <p:cNvCxnSpPr/>
          <p:nvPr/>
        </p:nvCxnSpPr>
        <p:spPr>
          <a:xfrm flipH="1">
            <a:off x="5291702" y="2781877"/>
            <a:ext cx="1925965" cy="2047089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73576" y="63426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57</a:t>
            </a:fld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94980" y="1258369"/>
            <a:ext cx="63145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Compute</a:t>
            </a:r>
            <a:r>
              <a:rPr lang="fr-FR" sz="2000" b="1" dirty="0" smtClean="0"/>
              <a:t>, compare, and select </a:t>
            </a:r>
            <a:r>
              <a:rPr lang="fr-FR" sz="2000" b="1" dirty="0" err="1" smtClean="0"/>
              <a:t>pIC</a:t>
            </a:r>
            <a:r>
              <a:rPr lang="fr-FR" sz="2000" b="1" dirty="0" smtClean="0"/>
              <a:t> for time </a:t>
            </a:r>
            <a:r>
              <a:rPr lang="fr-FR" sz="2000" b="1" dirty="0" err="1" smtClean="0"/>
              <a:t>intervals</a:t>
            </a:r>
            <a:endParaRPr lang="fr-FR" sz="2000" b="1" dirty="0" smtClean="0"/>
          </a:p>
          <a:p>
            <a:endParaRPr lang="fr-FR" b="1" dirty="0" smtClean="0"/>
          </a:p>
          <a:p>
            <a:r>
              <a:rPr lang="fr-FR" b="1" dirty="0" err="1" smtClean="0"/>
              <a:t>pIC</a:t>
            </a:r>
            <a:r>
              <a:rPr lang="fr-FR" b="1" dirty="0" smtClean="0"/>
              <a:t>=p*gain-(1-p)*</a:t>
            </a:r>
            <a:r>
              <a:rPr lang="fr-FR" b="1" dirty="0" err="1" smtClean="0"/>
              <a:t>loss</a:t>
            </a:r>
            <a:endParaRPr lang="fr-FR" b="1" dirty="0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2128279" y="361808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212827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2128279" y="5039905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2118194" y="6102018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452255" y="4151415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3802723" y="486110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8" name="ZoneTexte 17"/>
          <p:cNvSpPr txBox="1"/>
          <p:nvPr/>
        </p:nvSpPr>
        <p:spPr>
          <a:xfrm>
            <a:off x="4172781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5969092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21" name="ZoneTexte 20"/>
          <p:cNvSpPr txBox="1"/>
          <p:nvPr/>
        </p:nvSpPr>
        <p:spPr>
          <a:xfrm>
            <a:off x="7741607" y="2265489"/>
            <a:ext cx="1015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Already</a:t>
            </a:r>
            <a:r>
              <a:rPr lang="fr-FR" sz="1400" dirty="0" smtClean="0"/>
              <a:t> </a:t>
            </a:r>
          </a:p>
          <a:p>
            <a:r>
              <a:rPr lang="fr-FR" sz="1400" dirty="0" err="1" smtClean="0"/>
              <a:t>computed</a:t>
            </a:r>
            <a:endParaRPr lang="fr-FR" sz="1400" dirty="0"/>
          </a:p>
        </p:txBody>
      </p:sp>
      <p:sp>
        <p:nvSpPr>
          <p:cNvPr id="22" name="ZoneTexte 21"/>
          <p:cNvSpPr txBox="1"/>
          <p:nvPr/>
        </p:nvSpPr>
        <p:spPr>
          <a:xfrm>
            <a:off x="15247" y="3390012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i=4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7175279" y="2967433"/>
            <a:ext cx="204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Possible </a:t>
            </a:r>
            <a:r>
              <a:rPr lang="fr-FR" sz="1600" b="1" dirty="0" err="1" smtClean="0"/>
              <a:t>cuts</a:t>
            </a:r>
            <a:r>
              <a:rPr lang="fr-FR" sz="1600" b="1" dirty="0" smtClean="0"/>
              <a:t>: Cut[i]</a:t>
            </a:r>
            <a:endParaRPr lang="fr-FR" sz="1600" b="1" dirty="0"/>
          </a:p>
        </p:txBody>
      </p:sp>
      <p:sp>
        <p:nvSpPr>
          <p:cNvPr id="27" name="ZoneTexte 26"/>
          <p:cNvSpPr txBox="1"/>
          <p:nvPr/>
        </p:nvSpPr>
        <p:spPr>
          <a:xfrm>
            <a:off x="7510215" y="3404965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[4]=4</a:t>
            </a:r>
            <a:endParaRPr lang="fr-FR" sz="1400" b="1" dirty="0"/>
          </a:p>
        </p:txBody>
      </p:sp>
      <p:sp>
        <p:nvSpPr>
          <p:cNvPr id="28" name="ZoneTexte 27"/>
          <p:cNvSpPr txBox="1"/>
          <p:nvPr/>
        </p:nvSpPr>
        <p:spPr>
          <a:xfrm>
            <a:off x="7510215" y="4151415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[3]=3 or 4</a:t>
            </a:r>
            <a:endParaRPr lang="fr-FR" sz="1400" b="1" dirty="0"/>
          </a:p>
        </p:txBody>
      </p:sp>
      <p:sp>
        <p:nvSpPr>
          <p:cNvPr id="29" name="ZoneTexte 28"/>
          <p:cNvSpPr txBox="1"/>
          <p:nvPr/>
        </p:nvSpPr>
        <p:spPr>
          <a:xfrm>
            <a:off x="7510215" y="4886016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[2]=2, 3 or 4</a:t>
            </a:r>
            <a:endParaRPr lang="fr-FR" sz="1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7510215" y="5853144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[1]=1, 2, 3 or 4</a:t>
            </a:r>
            <a:endParaRPr lang="fr-FR" sz="14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72781" y="628366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cxnSp>
        <p:nvCxnSpPr>
          <p:cNvPr id="34" name="Connecteur droit avec flèche 33"/>
          <p:cNvCxnSpPr/>
          <p:nvPr/>
        </p:nvCxnSpPr>
        <p:spPr>
          <a:xfrm flipH="1">
            <a:off x="3197725" y="3406464"/>
            <a:ext cx="1074480" cy="67296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45432" y="1818663"/>
            <a:ext cx="2593975" cy="4449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4041979" y="3098687"/>
                <a:ext cx="21510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979" y="3098687"/>
                <a:ext cx="2151037" cy="307777"/>
              </a:xfrm>
              <a:prstGeom prst="rect">
                <a:avLst/>
              </a:prstGeom>
              <a:blipFill rotWithShape="0"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,4)</m:t>
                          </m:r>
                        </m:sub>
                      </m:sSub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blipFill rotWithShape="0">
                <a:blip r:embed="rId7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onnecteur droit avec flèche 39"/>
          <p:cNvCxnSpPr/>
          <p:nvPr/>
        </p:nvCxnSpPr>
        <p:spPr>
          <a:xfrm flipH="1">
            <a:off x="4572807" y="3843002"/>
            <a:ext cx="418293" cy="26998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6795529" y="3566129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679552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6795529" y="503990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>
            <a:off x="6795528" y="600703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400290" y="2492413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Ex: 4 time slices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5227752" y="4845714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0" y="4099664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i=3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15247" y="482380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i=2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15247" y="590162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i=1</a:t>
            </a:r>
            <a:endParaRPr lang="fr-FR" dirty="0"/>
          </a:p>
        </p:txBody>
      </p:sp>
      <p:pic>
        <p:nvPicPr>
          <p:cNvPr id="49" name="Picture 8" descr="man, user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364" y="157443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3534357" y="17991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User </a:t>
            </a:r>
            <a:r>
              <a:rPr lang="fr-FR" b="1" dirty="0" err="1" smtClean="0"/>
              <a:t>provides</a:t>
            </a:r>
            <a:r>
              <a:rPr lang="fr-FR" b="1" dirty="0" smtClean="0"/>
              <a:t> p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32700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4648004"/>
              </p:ext>
            </p:extLst>
          </p:nvPr>
        </p:nvGraphicFramePr>
        <p:xfrm>
          <a:off x="1921827" y="1989773"/>
          <a:ext cx="6642285" cy="446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43" name="Visio" r:id="rId3" imgW="4505277" imgH="3029085" progId="Visio.Drawing.15">
                  <p:embed/>
                </p:oleObj>
              </mc:Choice>
              <mc:Fallback>
                <p:oleObj name="Visio" r:id="rId3" imgW="4505277" imgH="30290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1827" y="1989773"/>
                        <a:ext cx="6642285" cy="4465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Rebuild</a:t>
            </a:r>
            <a:r>
              <a:rPr lang="fr-FR" dirty="0" smtClean="0"/>
              <a:t> the best partition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58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13679" y="212936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Cut[1]?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4212207" y="211074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Cut[1]=</a:t>
            </a:r>
            <a:r>
              <a:rPr lang="fr-FR" b="1" dirty="0" smtClean="0">
                <a:solidFill>
                  <a:srgbClr val="FF0000"/>
                </a:solidFill>
              </a:rPr>
              <a:t>2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5644909" y="2295406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687194" y="3441072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</a:t>
            </a:r>
            <a:r>
              <a:rPr lang="fr-FR" b="1" dirty="0" smtClean="0">
                <a:solidFill>
                  <a:srgbClr val="FF0000"/>
                </a:solidFill>
              </a:rPr>
              <a:t>2</a:t>
            </a:r>
            <a:r>
              <a:rPr lang="fr-FR" b="1" dirty="0" smtClean="0"/>
              <a:t>+1]?</a:t>
            </a:r>
            <a:endParaRPr lang="fr-FR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4212207" y="344386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Cut[3]=</a:t>
            </a:r>
            <a:r>
              <a:rPr lang="fr-FR" b="1" dirty="0">
                <a:solidFill>
                  <a:srgbClr val="C89800"/>
                </a:solidFill>
              </a:rPr>
              <a:t>3</a:t>
            </a:r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5644908" y="362853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687248" y="4775595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</a:t>
            </a:r>
            <a:r>
              <a:rPr lang="fr-FR" b="1" dirty="0" smtClean="0">
                <a:solidFill>
                  <a:srgbClr val="C89800"/>
                </a:solidFill>
              </a:rPr>
              <a:t>3</a:t>
            </a:r>
            <a:r>
              <a:rPr lang="fr-FR" b="1" dirty="0" smtClean="0"/>
              <a:t>+1]?</a:t>
            </a:r>
            <a:endParaRPr lang="fr-FR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4184527" y="4776992"/>
            <a:ext cx="112082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b="1" dirty="0" smtClean="0"/>
              <a:t>Cut[4]=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fr-FR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5644908" y="4961658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660658" y="5925452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Best Partition</a:t>
            </a:r>
            <a:endParaRPr lang="fr-FR" b="1" dirty="0"/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2529840" y="6110118"/>
            <a:ext cx="14139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endCxn id="10" idx="0"/>
          </p:cNvCxnSpPr>
          <p:nvPr/>
        </p:nvCxnSpPr>
        <p:spPr>
          <a:xfrm flipH="1">
            <a:off x="1304511" y="2429109"/>
            <a:ext cx="3884442" cy="101196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endCxn id="14" idx="0"/>
          </p:cNvCxnSpPr>
          <p:nvPr/>
        </p:nvCxnSpPr>
        <p:spPr>
          <a:xfrm flipH="1">
            <a:off x="1304565" y="3811800"/>
            <a:ext cx="3857906" cy="963795"/>
          </a:xfrm>
          <a:prstGeom prst="straightConnector1">
            <a:avLst/>
          </a:prstGeom>
          <a:ln w="31750">
            <a:solidFill>
              <a:srgbClr val="C89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84" name="Picture 8" descr="http://upload.wikimedia.org/wikipedia/commons/thumb/b/bd/France_road_sign_AB4.svg/250px-France_road_sign_AB4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26" y="5002247"/>
            <a:ext cx="391785" cy="39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ZoneTexte 30"/>
          <p:cNvSpPr txBox="1"/>
          <p:nvPr/>
        </p:nvSpPr>
        <p:spPr>
          <a:xfrm>
            <a:off x="280586" y="1308103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Example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76637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4738663" y="2331310"/>
            <a:ext cx="2515715" cy="2662366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Interpret</a:t>
            </a:r>
            <a:r>
              <a:rPr lang="fr-FR" dirty="0" smtClean="0"/>
              <a:t> the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result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59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Flèche droite 28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330" y="382971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806" y="382901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93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http://www.google.fr/url?source=imglanding&amp;ct=img&amp;q=http://www.afm-telethon.fr/sites/default/files/decrypthon.png&amp;sa=X&amp;ei=Hb1QVdnwNsTlUZn7gLgG&amp;ved=0CAkQ8wc&amp;usg=AFQjCNHiqdyfEynl6FJtVnAhlBTMexI3g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619" y="5650944"/>
            <a:ext cx="1918851" cy="70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 smtClean="0"/>
              <a:t>Large </a:t>
            </a:r>
            <a:r>
              <a:rPr lang="fr-FR" sz="4000" b="1" dirty="0" err="1" smtClean="0"/>
              <a:t>scale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parallel</a:t>
            </a:r>
            <a:r>
              <a:rPr lang="fr-FR" sz="4000" b="1" dirty="0" smtClean="0"/>
              <a:t> and </a:t>
            </a:r>
            <a:r>
              <a:rPr lang="fr-FR" sz="4000" b="1" dirty="0" err="1" smtClean="0"/>
              <a:t>distributed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systems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too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7170" name="Picture 2" descr="http://themarketbarcelona.com/pictures/adn_icon1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998" y="4612392"/>
            <a:ext cx="1936836" cy="193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alculator icon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557" y="5484527"/>
            <a:ext cx="1159593" cy="115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png.clipart.me/graphics/thumbs/202/telescope-icon-on-white-background-vector-illustration_20204146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456" y="2692883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://www.google.fr/url?source=imglanding&amp;ct=img&amp;q=http://mvistatic.com/design/images/meteo/pictos/P5.png&amp;sa=X&amp;ei=CExLVertK4HYU_LRgZgD&amp;ved=0CAkQ8wc&amp;usg=AFQjCNHRiM1_B7fz_kuBKscBLE59XCOJew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273" y="1098246"/>
            <a:ext cx="1714500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ile:Numerical simulation on an open cell metal foam. Velocity and temperature fields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59" y="2961292"/>
            <a:ext cx="1977548" cy="205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www.google.fr/url?source=imglanding&amp;ct=img&amp;q=https://boinc.berkeley.edu/logo/boinc_logo.png&amp;sa=X&amp;ei=2rxQVcDBOsftUpPjgWg&amp;ved=0CAkQ8wc&amp;usg=AFQjCNH9ZtMBU5jr3fnKntj-n6_0ltO-xA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957" y="4265454"/>
            <a:ext cx="1248699" cy="52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www.google.fr/url?source=imglanding&amp;ct=img&amp;q=https://setiathome.berkeley.edu/images/sah_logo.jpg&amp;sa=X&amp;ei=R71QVZSkEoPbUcH5gNAE&amp;ved=0CAkQ8wc&amp;usg=AFQjCNH9tDADRllP3GCIlgTwV0v_5LscjQ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998" y="2033571"/>
            <a:ext cx="2050596" cy="62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flowvr.sourceforge.net/img/flowvr-logo-baseline-small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136" y="2019385"/>
            <a:ext cx="1484907" cy="76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://www.google.fr/url?source=imglanding&amp;ct=img&amp;q=https://www.lri.fr/~fci/Grid5000/images/logo.jpg&amp;sa=X&amp;ei=J75QVfWdEYHbUaWygPgH&amp;ved=0CAkQ8wc&amp;usg=AFQjCNExchBxCdRmyuryJuCzu42lP_30-w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675" y="5350782"/>
            <a:ext cx="2009624" cy="150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http://www.google.fr/url?source=imglanding&amp;ct=img&amp;q=http://simgrid.gforge.inria.fr/logos/simgrid_logo_2011.png&amp;sa=X&amp;ei=175QVY7xIonvUqjSgcAD&amp;ved=0CAkQ8wc&amp;usg=AFQjCNH6WV8y0cM_6S1INxNfnsBIBb5KSw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59" y="3158610"/>
            <a:ext cx="1705814" cy="89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computer icon"/>
          <p:cNvPicPr>
            <a:picLocks noChangeAspect="1" noChangeArrowheads="1"/>
          </p:cNvPicPr>
          <p:nvPr/>
        </p:nvPicPr>
        <p:blipFill>
          <a:blip r:embed="rId1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59" y="3986760"/>
            <a:ext cx="1705814" cy="170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194" y="4265456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290" y="4265455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649" y="4265454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365" y="4691081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461" y="4691080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1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833" y="1310867"/>
            <a:ext cx="1939082" cy="109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83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and </a:t>
            </a:r>
            <a:r>
              <a:rPr lang="fr-FR" dirty="0" err="1" smtClean="0"/>
              <a:t>redistribute</a:t>
            </a:r>
            <a:r>
              <a:rPr lang="fr-FR" dirty="0" smtClean="0"/>
              <a:t> the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60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2662705"/>
              </p:ext>
            </p:extLst>
          </p:nvPr>
        </p:nvGraphicFramePr>
        <p:xfrm>
          <a:off x="3175673" y="1722239"/>
          <a:ext cx="2620694" cy="499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2" name="Visio" r:id="rId3" imgW="5953190" imgH="11353800" progId="Visio.Drawing.15">
                  <p:embed/>
                </p:oleObj>
              </mc:Choice>
              <mc:Fallback>
                <p:oleObj name="Visio" r:id="rId3" imgW="5953190" imgH="11353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75673" y="1722239"/>
                        <a:ext cx="2620694" cy="4999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537250" y="2073846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Microscopic</a:t>
            </a:r>
            <a:r>
              <a:rPr lang="fr-FR" b="1" dirty="0" smtClean="0"/>
              <a:t> model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525869" y="313894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525869" y="445868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r>
              <a:rPr lang="fr-FR" b="1" dirty="0" smtClean="0"/>
              <a:t> (</a:t>
            </a:r>
            <a:r>
              <a:rPr lang="fr-FR" b="1" dirty="0" err="1" smtClean="0"/>
              <a:t>sum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516557" y="5987019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Uniform redistribution</a:t>
            </a:r>
            <a:endParaRPr lang="fr-FR" b="1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H="1">
            <a:off x="4346575" y="2861094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H="1">
            <a:off x="4342349" y="3705267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>
            <a:off x="4335744" y="5286794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42" y="4097967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6771125" y="3935463"/>
            <a:ext cx="437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 smtClean="0">
                <a:solidFill>
                  <a:srgbClr val="FF0000"/>
                </a:solidFill>
              </a:rPr>
              <a:t>?</a:t>
            </a:r>
            <a:endParaRPr lang="fr-FR" sz="4000" b="1" dirty="0">
              <a:solidFill>
                <a:srgbClr val="FF0000"/>
              </a:solidFill>
            </a:endParaRPr>
          </a:p>
        </p:txBody>
      </p:sp>
      <p:pic>
        <p:nvPicPr>
          <p:cNvPr id="2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42" y="5650542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6820818" y="5399755"/>
            <a:ext cx="3385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rgbClr val="C89800"/>
                </a:solidFill>
              </a:rPr>
              <a:t>!</a:t>
            </a:r>
          </a:p>
        </p:txBody>
      </p:sp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372" y="5480442"/>
            <a:ext cx="193181" cy="25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247" y="5383377"/>
            <a:ext cx="268065" cy="34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006" y="5304800"/>
            <a:ext cx="328686" cy="42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386" y="5189247"/>
            <a:ext cx="417834" cy="54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25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43697" y="2361692"/>
            <a:ext cx="3147839" cy="2662366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trace abstraction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61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solidFill>
                  <a:prstClr val="black"/>
                </a:solidFill>
              </a:rPr>
              <a:t>Microscopic</a:t>
            </a:r>
            <a:r>
              <a:rPr lang="fr-FR" b="1" dirty="0" smtClean="0">
                <a:solidFill>
                  <a:prstClr val="black"/>
                </a:solidFill>
              </a:rPr>
              <a:t> </a:t>
            </a:r>
          </a:p>
          <a:p>
            <a:pPr algn="ctr"/>
            <a:r>
              <a:rPr lang="fr-FR" b="1" dirty="0" smtClean="0">
                <a:solidFill>
                  <a:prstClr val="black"/>
                </a:solidFill>
              </a:rPr>
              <a:t>Model</a:t>
            </a:r>
            <a:endParaRPr lang="fr-FR" b="1" dirty="0">
              <a:solidFill>
                <a:prstClr val="black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solidFill>
                  <a:prstClr val="black"/>
                </a:solidFill>
              </a:rPr>
              <a:t>Qualities</a:t>
            </a:r>
            <a:endParaRPr lang="fr-FR" b="1" dirty="0">
              <a:solidFill>
                <a:prstClr val="black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prstClr val="black"/>
                </a:solidFill>
              </a:rPr>
              <a:t>Partition</a:t>
            </a:r>
            <a:endParaRPr lang="fr-FR" b="1" dirty="0">
              <a:solidFill>
                <a:prstClr val="black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prstClr val="black"/>
                </a:solidFill>
              </a:rPr>
              <a:t>Abstraction</a:t>
            </a:r>
            <a:endParaRPr lang="fr-FR" b="1" dirty="0">
              <a:solidFill>
                <a:prstClr val="black"/>
              </a:solidFill>
            </a:endParaRPr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prstClr val="black"/>
                </a:solidFill>
              </a:rPr>
              <a:t>Trace =</a:t>
            </a:r>
          </a:p>
          <a:p>
            <a:pPr algn="ctr"/>
            <a:r>
              <a:rPr lang="fr-FR" b="1" dirty="0" err="1" smtClean="0">
                <a:solidFill>
                  <a:prstClr val="black"/>
                </a:solidFill>
              </a:rPr>
              <a:t>Nanoscopic</a:t>
            </a:r>
            <a:endParaRPr lang="fr-FR" b="1" dirty="0" smtClean="0">
              <a:solidFill>
                <a:prstClr val="black"/>
              </a:solidFill>
            </a:endParaRPr>
          </a:p>
          <a:p>
            <a:pPr algn="ctr"/>
            <a:r>
              <a:rPr lang="fr-FR" b="1" dirty="0" smtClean="0">
                <a:solidFill>
                  <a:prstClr val="black"/>
                </a:solidFill>
              </a:rPr>
              <a:t>Model</a:t>
            </a:r>
            <a:endParaRPr lang="fr-FR" b="1" dirty="0">
              <a:solidFill>
                <a:prstClr val="black"/>
              </a:solidFill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prstClr val="black"/>
                </a:solidFill>
              </a:rPr>
              <a:t>Visualization</a:t>
            </a:r>
            <a:endParaRPr lang="fr-FR" b="1" dirty="0">
              <a:solidFill>
                <a:prstClr val="black"/>
              </a:solidFill>
            </a:endParaRPr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Flèche droite 28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3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330" y="382971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806" y="382901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854" y="385257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37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7324742"/>
              </p:ext>
            </p:extLst>
          </p:nvPr>
        </p:nvGraphicFramePr>
        <p:xfrm>
          <a:off x="398778" y="1891009"/>
          <a:ext cx="7084402" cy="3243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2" name="Visio" r:id="rId4" imgW="18707115" imgH="8563138" progId="Visio.Drawing.15">
                  <p:embed/>
                </p:oleObj>
              </mc:Choice>
              <mc:Fallback>
                <p:oleObj name="Visio" r:id="rId4" imgW="18707115" imgH="856313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8778" y="1891009"/>
                        <a:ext cx="7084402" cy="3243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trace abstraction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400433"/>
            <a:ext cx="2173946" cy="321043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62</a:t>
            </a:fld>
            <a:endParaRPr lang="fr-FR" dirty="0"/>
          </a:p>
        </p:txBody>
      </p:sp>
      <p:pic>
        <p:nvPicPr>
          <p:cNvPr id="7" name="Picture 4" descr="wheel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972" y="3988323"/>
            <a:ext cx="390730" cy="42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necteur droit avec flèche 14"/>
          <p:cNvCxnSpPr/>
          <p:nvPr/>
        </p:nvCxnSpPr>
        <p:spPr>
          <a:xfrm flipV="1">
            <a:off x="3325234" y="2148384"/>
            <a:ext cx="1354137" cy="3239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3325234" y="2645097"/>
            <a:ext cx="1524000" cy="1814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476017" y="3890542"/>
            <a:ext cx="161955" cy="1339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4144384" y="4036725"/>
            <a:ext cx="419305" cy="45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4565548" y="4914253"/>
            <a:ext cx="229505" cy="935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3401434" y="3021023"/>
            <a:ext cx="1447800" cy="4397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4" descr="wheel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959" y="4512695"/>
            <a:ext cx="390730" cy="42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necteur droit avec flèche 39"/>
          <p:cNvCxnSpPr/>
          <p:nvPr/>
        </p:nvCxnSpPr>
        <p:spPr>
          <a:xfrm>
            <a:off x="4002302" y="4435260"/>
            <a:ext cx="123032" cy="13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242327" y="5347062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Spatial </a:t>
            </a:r>
            <a:r>
              <a:rPr lang="fr-FR" sz="1600" dirty="0" err="1" smtClean="0"/>
              <a:t>aggregation</a:t>
            </a:r>
            <a:endParaRPr lang="fr-FR" sz="1600" dirty="0"/>
          </a:p>
        </p:txBody>
      </p:sp>
      <p:sp>
        <p:nvSpPr>
          <p:cNvPr id="44" name="ZoneTexte 43"/>
          <p:cNvSpPr txBox="1"/>
          <p:nvPr/>
        </p:nvSpPr>
        <p:spPr>
          <a:xfrm>
            <a:off x="2947758" y="5801847"/>
            <a:ext cx="269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Aggregation</a:t>
            </a:r>
            <a:r>
              <a:rPr lang="fr-FR" sz="1600" dirty="0" smtClean="0"/>
              <a:t> of </a:t>
            </a:r>
            <a:r>
              <a:rPr lang="fr-FR" sz="1600" dirty="0" err="1" smtClean="0"/>
              <a:t>event</a:t>
            </a:r>
            <a:r>
              <a:rPr lang="fr-FR" sz="1600" dirty="0" smtClean="0"/>
              <a:t> types</a:t>
            </a:r>
            <a:endParaRPr lang="fr-FR" sz="1600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2734684" y="4297550"/>
            <a:ext cx="961820" cy="1031217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flipV="1">
            <a:off x="3563462" y="4942475"/>
            <a:ext cx="662141" cy="924828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398778" y="4701282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474978" y="2826593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1518014" y="2791311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014" y="2791311"/>
                <a:ext cx="382092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/>
              <p:cNvSpPr txBox="1"/>
              <p:nvPr/>
            </p:nvSpPr>
            <p:spPr>
              <a:xfrm>
                <a:off x="1518014" y="463845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5" name="ZoneTexte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014" y="4638455"/>
                <a:ext cx="382092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/>
          <p:nvPr/>
        </p:nvCxnSpPr>
        <p:spPr>
          <a:xfrm flipV="1">
            <a:off x="4906551" y="5223245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 flipV="1">
            <a:off x="4906551" y="4302303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795054" y="3564232"/>
            <a:ext cx="1" cy="7401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4795053" y="1873353"/>
            <a:ext cx="1" cy="434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ZoneTexte 69"/>
              <p:cNvSpPr txBox="1"/>
              <p:nvPr/>
            </p:nvSpPr>
            <p:spPr>
              <a:xfrm>
                <a:off x="5964852" y="516834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ZoneTexte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852" y="5168349"/>
                <a:ext cx="382092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/>
              <p:cNvSpPr txBox="1"/>
              <p:nvPr/>
            </p:nvSpPr>
            <p:spPr>
              <a:xfrm>
                <a:off x="5964852" y="425105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852" y="4251059"/>
                <a:ext cx="382092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/>
              <p:cNvSpPr txBox="1"/>
              <p:nvPr/>
            </p:nvSpPr>
            <p:spPr>
              <a:xfrm>
                <a:off x="5968470" y="3143341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470" y="3143341"/>
                <a:ext cx="382092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5994468" y="235618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468" y="2356189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V="1">
            <a:off x="4925254" y="2402882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V="1">
            <a:off x="4925254" y="3208365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7720213" y="1992901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Bar </a:t>
            </a:r>
            <a:r>
              <a:rPr lang="fr-FR" dirty="0" err="1" smtClean="0"/>
              <a:t>chart</a:t>
            </a:r>
            <a:endParaRPr lang="fr-FR" dirty="0"/>
          </a:p>
        </p:txBody>
      </p:sp>
      <p:sp>
        <p:nvSpPr>
          <p:cNvPr id="77" name="ZoneTexte 76"/>
          <p:cNvSpPr txBox="1"/>
          <p:nvPr/>
        </p:nvSpPr>
        <p:spPr>
          <a:xfrm>
            <a:off x="7732235" y="2563306"/>
            <a:ext cx="1090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Colored</a:t>
            </a:r>
            <a:endParaRPr lang="fr-FR" dirty="0" smtClean="0"/>
          </a:p>
          <a:p>
            <a:r>
              <a:rPr lang="fr-FR" dirty="0" smtClean="0"/>
              <a:t>partition</a:t>
            </a:r>
            <a:endParaRPr lang="fr-FR" dirty="0"/>
          </a:p>
        </p:txBody>
      </p:sp>
      <p:sp>
        <p:nvSpPr>
          <p:cNvPr id="78" name="ZoneTexte 77"/>
          <p:cNvSpPr txBox="1"/>
          <p:nvPr/>
        </p:nvSpPr>
        <p:spPr>
          <a:xfrm>
            <a:off x="7744258" y="3480180"/>
            <a:ext cx="1399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Stacked</a:t>
            </a:r>
            <a:r>
              <a:rPr lang="fr-FR" dirty="0" smtClean="0"/>
              <a:t> bar</a:t>
            </a:r>
          </a:p>
          <a:p>
            <a:r>
              <a:rPr lang="fr-FR" dirty="0" err="1" smtClean="0"/>
              <a:t>chart</a:t>
            </a:r>
            <a:endParaRPr lang="fr-FR" dirty="0"/>
          </a:p>
        </p:txBody>
      </p:sp>
      <p:sp>
        <p:nvSpPr>
          <p:cNvPr id="79" name="ZoneTexte 78"/>
          <p:cNvSpPr txBox="1"/>
          <p:nvPr/>
        </p:nvSpPr>
        <p:spPr>
          <a:xfrm>
            <a:off x="7744258" y="4708617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Mode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39586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Stacked</a:t>
            </a:r>
            <a:r>
              <a:rPr lang="fr-FR" sz="3600" dirty="0" smtClean="0"/>
              <a:t> bar </a:t>
            </a:r>
            <a:r>
              <a:rPr lang="fr-FR" sz="3600" dirty="0" err="1" smtClean="0"/>
              <a:t>chart</a:t>
            </a:r>
            <a:r>
              <a:rPr lang="fr-FR" sz="3600" dirty="0" smtClean="0"/>
              <a:t> </a:t>
            </a:r>
            <a:r>
              <a:rPr lang="fr-FR" sz="3600" dirty="0" err="1" smtClean="0"/>
              <a:t>visual</a:t>
            </a:r>
            <a:r>
              <a:rPr lang="fr-FR" sz="3600" dirty="0" smtClean="0"/>
              <a:t> </a:t>
            </a:r>
            <a:r>
              <a:rPr lang="fr-FR" sz="3600" dirty="0" err="1" smtClean="0"/>
              <a:t>aggregation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63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5940439"/>
              </p:ext>
            </p:extLst>
          </p:nvPr>
        </p:nvGraphicFramePr>
        <p:xfrm>
          <a:off x="254000" y="3183147"/>
          <a:ext cx="8509860" cy="2149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3" name="Visio" r:id="rId4" imgW="22060032" imgH="5572184" progId="Visio.Drawing.15">
                  <p:embed/>
                </p:oleObj>
              </mc:Choice>
              <mc:Fallback>
                <p:oleObj name="Visio" r:id="rId4" imgW="22060032" imgH="557218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3183147"/>
                        <a:ext cx="8509860" cy="21496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necteur droit avec flèche 6"/>
          <p:cNvCxnSpPr/>
          <p:nvPr/>
        </p:nvCxnSpPr>
        <p:spPr>
          <a:xfrm>
            <a:off x="254000" y="5943601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6" y="608472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cxnSp>
        <p:nvCxnSpPr>
          <p:cNvPr id="13" name="Connecteur droit avec flèche 12"/>
          <p:cNvCxnSpPr>
            <a:stCxn id="14" idx="2"/>
          </p:cNvCxnSpPr>
          <p:nvPr/>
        </p:nvCxnSpPr>
        <p:spPr>
          <a:xfrm>
            <a:off x="3717985" y="2627141"/>
            <a:ext cx="457201" cy="18240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2538014" y="2011588"/>
            <a:ext cx="23599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h</a:t>
            </a:r>
            <a:r>
              <a:rPr lang="fr-FR" sz="1600" i="1" dirty="0" err="1" smtClean="0"/>
              <a:t>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331789" y="3681497"/>
            <a:ext cx="58747" cy="1225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4671719" y="2743822"/>
            <a:ext cx="33201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i</a:t>
            </a:r>
            <a:r>
              <a:rPr lang="fr-FR" sz="1600" i="1" dirty="0" err="1" smtClean="0"/>
              <a:t>ndividual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</a:t>
            </a:r>
            <a:r>
              <a:rPr lang="fr-FR" sz="1600" i="1" dirty="0"/>
              <a:t>&lt; minimal </a:t>
            </a:r>
            <a:r>
              <a:rPr lang="fr-FR" sz="1600" i="1" dirty="0" err="1"/>
              <a:t>height</a:t>
            </a:r>
            <a:endParaRPr lang="fr-FR" sz="1600" i="1" dirty="0"/>
          </a:p>
          <a:p>
            <a:pPr algn="ctr"/>
            <a:r>
              <a:rPr lang="fr-FR" sz="1600" i="1" dirty="0" smtClean="0"/>
              <a:t>total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&gt;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6022122" y="1877046"/>
            <a:ext cx="283885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/>
              <a:t>t</a:t>
            </a:r>
            <a:r>
              <a:rPr lang="fr-FR" sz="1600" i="1" dirty="0" smtClean="0"/>
              <a:t>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8195923" y="2523377"/>
            <a:ext cx="309722" cy="25405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1975449" y="5149970"/>
            <a:ext cx="0" cy="18280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1647645" y="2212501"/>
            <a:ext cx="337428" cy="29374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622907" y="1865536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</a:t>
            </a:r>
            <a:r>
              <a:rPr lang="fr-FR" b="1" dirty="0" smtClean="0"/>
              <a:t>inimal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9179602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64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19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TS Record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11610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Conjugate</a:t>
            </a:r>
            <a:r>
              <a:rPr lang="fr-FR" dirty="0" smtClean="0"/>
              <a:t> Gradient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74327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space</a:t>
            </a:r>
            <a:r>
              <a:rPr lang="fr-FR" dirty="0" smtClean="0"/>
              <a:t>!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775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Spatiotemporal</a:t>
            </a:r>
            <a:r>
              <a:rPr lang="fr-FR" sz="4800" b="1" dirty="0" smtClean="0"/>
              <a:t> </a:t>
            </a:r>
            <a:r>
              <a:rPr lang="fr-FR" sz="4800" b="1" dirty="0" err="1" smtClean="0"/>
              <a:t>Analysis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68</a:t>
            </a:fld>
            <a:endParaRPr lang="fr-FR" dirty="0"/>
          </a:p>
        </p:txBody>
      </p:sp>
      <p:pic>
        <p:nvPicPr>
          <p:cNvPr id="17410" name="Picture 2" descr="clock, time, wait icon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519" y="2892694"/>
            <a:ext cx="1639620" cy="163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http://www.iconsdownload.net/icons/256/1147-hierarchy-levels-icon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81" y="2858093"/>
            <a:ext cx="1731371" cy="173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330701" y="3159843"/>
            <a:ext cx="692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 smtClean="0">
                <a:solidFill>
                  <a:schemeClr val="bg1"/>
                </a:solidFill>
              </a:rPr>
              <a:t>+</a:t>
            </a:r>
            <a:endParaRPr lang="fr-FR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</a:t>
            </a:r>
            <a:r>
              <a:rPr lang="fr-FR" dirty="0" err="1"/>
              <a:t>s</a:t>
            </a:r>
            <a:r>
              <a:rPr lang="fr-FR" dirty="0" err="1" smtClean="0"/>
              <a:t>patiotemporal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181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Complexity</a:t>
            </a:r>
            <a:r>
              <a:rPr lang="fr-FR" sz="3600" dirty="0" smtClean="0"/>
              <a:t> of </a:t>
            </a:r>
            <a:r>
              <a:rPr lang="fr-FR" sz="3600" dirty="0" err="1" smtClean="0"/>
              <a:t>multimedia</a:t>
            </a:r>
            <a:r>
              <a:rPr lang="fr-FR" sz="3600" dirty="0" smtClean="0"/>
              <a:t> applications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26626" name="Picture 2" descr="x86 SDK multimedia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575" y="1572841"/>
            <a:ext cx="5221976" cy="514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7178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70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95" y="2109181"/>
            <a:ext cx="798719" cy="1036798"/>
          </a:xfrm>
        </p:spPr>
      </p:pic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4" descr="whee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01" y="2278689"/>
            <a:ext cx="636991" cy="70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37515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FF0000"/>
                </a:solidFill>
              </a:rPr>
              <a:t>continuous</a:t>
            </a:r>
            <a:endParaRPr lang="fr-FR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smtClean="0">
                <a:solidFill>
                  <a:srgbClr val="FF0000"/>
                </a:solidFill>
              </a:rPr>
              <a:t>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5271888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2E6CA4"/>
                </a:solidFill>
              </a:rPr>
              <a:t>discrete</a:t>
            </a:r>
            <a:endParaRPr lang="fr-FR" b="1" dirty="0" smtClean="0">
              <a:solidFill>
                <a:srgbClr val="2E6CA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chemeClr val="accent1">
                    <a:lumMod val="75000"/>
                  </a:schemeClr>
                </a:solidFill>
              </a:rPr>
              <a:t>hierachized</a:t>
            </a:r>
            <a:endParaRPr lang="fr-FR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628167" y="3279225"/>
            <a:ext cx="2013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 smtClean="0"/>
          </a:p>
          <a:p>
            <a:pPr algn="ctr"/>
            <a:r>
              <a:rPr lang="fr-FR" b="1" dirty="0" smtClean="0"/>
              <a:t>+ </a:t>
            </a:r>
            <a:r>
              <a:rPr lang="fr-FR" b="1" dirty="0" err="1" smtClean="0"/>
              <a:t>Hierarchization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541" y="4921927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89" y="491680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805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2588027" y="5333025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71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2588027" y="3013768"/>
            <a:ext cx="0" cy="29479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2588027" y="5959698"/>
            <a:ext cx="4072908" cy="2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994859" y="595969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737815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497912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22817" y="595244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065773" y="594920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2147639" y="311816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2157525" y="36480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2147639" y="417793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2252344" y="277519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376192" y="261646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532643" y="247676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830411" y="6352144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1407363" y="4209284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62" name="ZoneTexte 61"/>
          <p:cNvSpPr txBox="1"/>
          <p:nvPr/>
        </p:nvSpPr>
        <p:spPr>
          <a:xfrm rot="18889622">
            <a:off x="1254011" y="2606614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smtClean="0"/>
                  <a:t>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eur droit 37"/>
          <p:cNvCxnSpPr/>
          <p:nvPr/>
        </p:nvCxnSpPr>
        <p:spPr>
          <a:xfrm flipV="1">
            <a:off x="2586543" y="2660132"/>
            <a:ext cx="365082" cy="35363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6954291"/>
              </p:ext>
            </p:extLst>
          </p:nvPr>
        </p:nvGraphicFramePr>
        <p:xfrm>
          <a:off x="2700179" y="2647348"/>
          <a:ext cx="4328225" cy="3219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1" name="Visio" r:id="rId4" imgW="7029472" imgH="5229166" progId="Visio.Drawing.15">
                  <p:embed/>
                </p:oleObj>
              </mc:Choice>
              <mc:Fallback>
                <p:oleObj name="Visio" r:id="rId4" imgW="7029472" imgH="52291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00179" y="2647348"/>
                        <a:ext cx="4328225" cy="3219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ZoneTexte 30"/>
          <p:cNvSpPr txBox="1"/>
          <p:nvPr/>
        </p:nvSpPr>
        <p:spPr>
          <a:xfrm>
            <a:off x="2147639" y="475402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2165391" y="5330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3470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Connecteur droit 139"/>
          <p:cNvCxnSpPr/>
          <p:nvPr/>
        </p:nvCxnSpPr>
        <p:spPr>
          <a:xfrm>
            <a:off x="333286" y="5774770"/>
            <a:ext cx="8602398" cy="0"/>
          </a:xfrm>
          <a:prstGeom prst="line">
            <a:avLst/>
          </a:pr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Hardware/software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72</a:t>
            </a:fld>
            <a:endParaRPr lang="fr-FR" dirty="0"/>
          </a:p>
        </p:txBody>
      </p: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406" y="5421519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508" y="4448396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638" y="2867517"/>
            <a:ext cx="1045745" cy="104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464" y="5421518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522" y="5421517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580" y="5421516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65" y="5421516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367" y="4448393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323" y="5421515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381" y="5421514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439" y="542151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056" y="542151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158" y="4448390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114" y="5421512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172" y="5421511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230" y="5421510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254" y="4448396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351" y="2867517"/>
            <a:ext cx="1045745" cy="104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952" y="5421510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010" y="5421509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163" y="4448390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861" y="5421504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919" y="542150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983" y="4448389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681" y="542150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739" y="5421502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220" y="4445957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918" y="5419071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976" y="5419070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838" y="1140262"/>
            <a:ext cx="1171416" cy="117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27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606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836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130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192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52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75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048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102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3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66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958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706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038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689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21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681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013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122" y="5978763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54" y="5978763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149511" y="2251051"/>
            <a:ext cx="1566258" cy="6164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640224" y="2251051"/>
            <a:ext cx="1604000" cy="6164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7244224" y="3913262"/>
            <a:ext cx="1320660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7244224" y="3913262"/>
            <a:ext cx="426339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808327" y="3913262"/>
            <a:ext cx="435897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6005918" y="3913262"/>
            <a:ext cx="1238306" cy="4416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1902522" y="3911304"/>
            <a:ext cx="1238306" cy="4416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149511" y="3913262"/>
            <a:ext cx="1325281" cy="4370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146992" y="3920338"/>
            <a:ext cx="2518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418775" y="5041968"/>
            <a:ext cx="379277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1700876" y="5041968"/>
            <a:ext cx="97176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1798052" y="5041968"/>
            <a:ext cx="282101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1798052" y="5053531"/>
            <a:ext cx="538128" cy="2450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754978" y="5041968"/>
            <a:ext cx="379277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037079" y="5041968"/>
            <a:ext cx="97176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134255" y="5041968"/>
            <a:ext cx="282101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134255" y="5053531"/>
            <a:ext cx="538128" cy="2450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067428" y="5041968"/>
            <a:ext cx="379277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49529" y="5041968"/>
            <a:ext cx="97176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6705" y="5041968"/>
            <a:ext cx="282101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6705" y="5053531"/>
            <a:ext cx="538128" cy="2450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6005918" y="5080397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885935" y="5074593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844241" y="5061518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724258" y="5055714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682564" y="5071338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562581" y="5065534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564884" y="5061518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8444901" y="5055714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418775" y="5740775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1721447" y="5738351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022505" y="5738349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321420" y="5738348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755777" y="5740774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058449" y="5738350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359507" y="5738348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658422" y="5738347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082188" y="5740773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4860" y="5738349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85918" y="5738347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84833" y="5738346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888078" y="5738346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6186993" y="5738345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727360" y="5738345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7026275" y="5738344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605639" y="5738344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904554" y="5738343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8447044" y="5738343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745959" y="5738342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333286" y="1688944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254000" y="320572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254000" y="4530555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252769" y="5329355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250874" y="5931888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Threads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258163" y="6413844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Software components</a:t>
            </a:r>
            <a:endParaRPr lang="fr-FR" sz="2000" b="1" dirty="0">
              <a:solidFill>
                <a:srgbClr val="FF000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383138" y="1276977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Hardware components</a:t>
            </a:r>
            <a:endParaRPr lang="fr-F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0056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2588027" y="5333025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Hierarchize</a:t>
            </a:r>
            <a:r>
              <a:rPr lang="fr-FR" dirty="0" smtClean="0"/>
              <a:t> the spatial dimension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73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2588027" y="5959698"/>
            <a:ext cx="4072908" cy="2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994859" y="595969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737815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497912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22817" y="595244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065773" y="594920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2147639" y="311816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2157525" y="36480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2147639" y="417793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2252344" y="277519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376192" y="261646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532643" y="247676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830411" y="6352144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 rot="16200000">
                <a:off x="-425125" y="4198625"/>
                <a:ext cx="179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25125" y="4198625"/>
                <a:ext cx="1791581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9836" r="-24590" b="-27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ZoneTexte 61"/>
          <p:cNvSpPr txBox="1"/>
          <p:nvPr/>
        </p:nvSpPr>
        <p:spPr>
          <a:xfrm rot="18889622">
            <a:off x="1254011" y="2606614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2586543" y="2660132"/>
            <a:ext cx="365082" cy="35363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5303563"/>
              </p:ext>
            </p:extLst>
          </p:nvPr>
        </p:nvGraphicFramePr>
        <p:xfrm>
          <a:off x="2700179" y="2647348"/>
          <a:ext cx="4328225" cy="3219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3" name="Visio" r:id="rId4" imgW="7029472" imgH="5229166" progId="Visio.Drawing.15">
                  <p:embed/>
                </p:oleObj>
              </mc:Choice>
              <mc:Fallback>
                <p:oleObj name="Visio" r:id="rId4" imgW="7029472" imgH="52291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00179" y="2647348"/>
                        <a:ext cx="4328225" cy="3219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ZoneTexte 30"/>
          <p:cNvSpPr txBox="1"/>
          <p:nvPr/>
        </p:nvSpPr>
        <p:spPr>
          <a:xfrm>
            <a:off x="2147639" y="475402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2165391" y="5330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8" name="Connecteur droit avec flèche 7"/>
          <p:cNvCxnSpPr>
            <a:stCxn id="9" idx="3"/>
            <a:endCxn id="48" idx="1"/>
          </p:cNvCxnSpPr>
          <p:nvPr/>
        </p:nvCxnSpPr>
        <p:spPr>
          <a:xfrm flipV="1">
            <a:off x="1755857" y="3302834"/>
            <a:ext cx="391782" cy="5293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1327535" y="364756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>
            <a:off x="1327535" y="5053248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4" name="Connecteur droit avec flèche 33"/>
          <p:cNvCxnSpPr>
            <a:stCxn id="9" idx="3"/>
            <a:endCxn id="51" idx="1"/>
          </p:cNvCxnSpPr>
          <p:nvPr/>
        </p:nvCxnSpPr>
        <p:spPr>
          <a:xfrm>
            <a:off x="1755857" y="3832227"/>
            <a:ext cx="401668" cy="4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9" idx="3"/>
            <a:endCxn id="55" idx="1"/>
          </p:cNvCxnSpPr>
          <p:nvPr/>
        </p:nvCxnSpPr>
        <p:spPr>
          <a:xfrm>
            <a:off x="1755857" y="3832227"/>
            <a:ext cx="391782" cy="5303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3" idx="3"/>
            <a:endCxn id="31" idx="1"/>
          </p:cNvCxnSpPr>
          <p:nvPr/>
        </p:nvCxnSpPr>
        <p:spPr>
          <a:xfrm flipV="1">
            <a:off x="1773491" y="4938690"/>
            <a:ext cx="374148" cy="299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33" idx="3"/>
            <a:endCxn id="32" idx="1"/>
          </p:cNvCxnSpPr>
          <p:nvPr/>
        </p:nvCxnSpPr>
        <p:spPr>
          <a:xfrm>
            <a:off x="1773491" y="5237914"/>
            <a:ext cx="391900" cy="2768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759472" y="4273371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9" name="Connecteur droit avec flèche 48"/>
          <p:cNvCxnSpPr>
            <a:stCxn id="46" idx="3"/>
            <a:endCxn id="9" idx="1"/>
          </p:cNvCxnSpPr>
          <p:nvPr/>
        </p:nvCxnSpPr>
        <p:spPr>
          <a:xfrm flipV="1">
            <a:off x="1069172" y="3832227"/>
            <a:ext cx="258363" cy="6258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46" idx="3"/>
            <a:endCxn id="33" idx="1"/>
          </p:cNvCxnSpPr>
          <p:nvPr/>
        </p:nvCxnSpPr>
        <p:spPr>
          <a:xfrm>
            <a:off x="1069172" y="4458037"/>
            <a:ext cx="258363" cy="7798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13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1182" y="6065347"/>
            <a:ext cx="468549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410254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9" name="ZoneTexte 28"/>
          <p:cNvSpPr txBox="1"/>
          <p:nvPr/>
        </p:nvSpPr>
        <p:spPr>
          <a:xfrm>
            <a:off x="2506563" y="226012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2520460" y="297418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520847" y="372330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9836" r="-24590" b="-30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2486664" y="447193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2486664" y="525828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35" name="Connecteur droit avec flèche 34"/>
          <p:cNvCxnSpPr>
            <a:stCxn id="36" idx="3"/>
            <a:endCxn id="29" idx="1"/>
          </p:cNvCxnSpPr>
          <p:nvPr/>
        </p:nvCxnSpPr>
        <p:spPr>
          <a:xfrm flipV="1">
            <a:off x="2114781" y="2444793"/>
            <a:ext cx="391782" cy="7144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1686459" y="29745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686459" y="4842149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8" name="Connecteur droit avec flèche 37"/>
          <p:cNvCxnSpPr>
            <a:stCxn id="36" idx="3"/>
            <a:endCxn id="30" idx="1"/>
          </p:cNvCxnSpPr>
          <p:nvPr/>
        </p:nvCxnSpPr>
        <p:spPr>
          <a:xfrm flipV="1">
            <a:off x="2114781" y="3158852"/>
            <a:ext cx="405679" cy="3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6" idx="3"/>
            <a:endCxn id="31" idx="1"/>
          </p:cNvCxnSpPr>
          <p:nvPr/>
        </p:nvCxnSpPr>
        <p:spPr>
          <a:xfrm>
            <a:off x="2114781" y="3159222"/>
            <a:ext cx="406066" cy="748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7" idx="3"/>
            <a:endCxn id="33" idx="1"/>
          </p:cNvCxnSpPr>
          <p:nvPr/>
        </p:nvCxnSpPr>
        <p:spPr>
          <a:xfrm flipV="1">
            <a:off x="2132415" y="4656600"/>
            <a:ext cx="354249" cy="3702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37" idx="3"/>
            <a:endCxn id="34" idx="1"/>
          </p:cNvCxnSpPr>
          <p:nvPr/>
        </p:nvCxnSpPr>
        <p:spPr>
          <a:xfrm>
            <a:off x="2132415" y="5026815"/>
            <a:ext cx="354249" cy="4161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1121872" y="388313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3" name="Connecteur droit avec flèche 42"/>
          <p:cNvCxnSpPr>
            <a:stCxn id="42" idx="3"/>
            <a:endCxn id="36" idx="1"/>
          </p:cNvCxnSpPr>
          <p:nvPr/>
        </p:nvCxnSpPr>
        <p:spPr>
          <a:xfrm flipV="1">
            <a:off x="1431572" y="3159222"/>
            <a:ext cx="254887" cy="9085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42" idx="3"/>
            <a:endCxn id="37" idx="1"/>
          </p:cNvCxnSpPr>
          <p:nvPr/>
        </p:nvCxnSpPr>
        <p:spPr>
          <a:xfrm>
            <a:off x="1431572" y="4067800"/>
            <a:ext cx="254887" cy="9590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1461961"/>
              </p:ext>
            </p:extLst>
          </p:nvPr>
        </p:nvGraphicFramePr>
        <p:xfrm>
          <a:off x="2962679" y="1767273"/>
          <a:ext cx="5215646" cy="40046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5" name="Visio" r:id="rId7" imgW="7753270" imgH="5953118" progId="Visio.Drawing.15">
                  <p:embed/>
                </p:oleObj>
              </mc:Choice>
              <mc:Fallback>
                <p:oleObj name="Visio" r:id="rId7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62679" y="1767273"/>
                        <a:ext cx="5215646" cy="40046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70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Forbidden</a:t>
            </a:r>
            <a:r>
              <a:rPr lang="fr-FR" dirty="0" smtClean="0"/>
              <a:t> </a:t>
            </a:r>
            <a:r>
              <a:rPr lang="fr-FR" dirty="0" err="1" smtClean="0"/>
              <a:t>Aggregates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1182" y="6065347"/>
            <a:ext cx="468549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410254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9" name="ZoneTexte 28"/>
          <p:cNvSpPr txBox="1"/>
          <p:nvPr/>
        </p:nvSpPr>
        <p:spPr>
          <a:xfrm>
            <a:off x="2506563" y="226012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2520460" y="297418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520847" y="372330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9836" r="-24590" b="-30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2486664" y="447193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2486664" y="525828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35" name="Connecteur droit avec flèche 34"/>
          <p:cNvCxnSpPr>
            <a:stCxn id="36" idx="3"/>
            <a:endCxn id="29" idx="1"/>
          </p:cNvCxnSpPr>
          <p:nvPr/>
        </p:nvCxnSpPr>
        <p:spPr>
          <a:xfrm flipV="1">
            <a:off x="2114781" y="2444793"/>
            <a:ext cx="391782" cy="7144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1686459" y="29745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686459" y="4842149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8" name="Connecteur droit avec flèche 37"/>
          <p:cNvCxnSpPr>
            <a:stCxn id="36" idx="3"/>
            <a:endCxn id="30" idx="1"/>
          </p:cNvCxnSpPr>
          <p:nvPr/>
        </p:nvCxnSpPr>
        <p:spPr>
          <a:xfrm flipV="1">
            <a:off x="2114781" y="3158852"/>
            <a:ext cx="405679" cy="3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6" idx="3"/>
            <a:endCxn id="31" idx="1"/>
          </p:cNvCxnSpPr>
          <p:nvPr/>
        </p:nvCxnSpPr>
        <p:spPr>
          <a:xfrm>
            <a:off x="2114781" y="3159222"/>
            <a:ext cx="406066" cy="748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7" idx="3"/>
            <a:endCxn id="33" idx="1"/>
          </p:cNvCxnSpPr>
          <p:nvPr/>
        </p:nvCxnSpPr>
        <p:spPr>
          <a:xfrm flipV="1">
            <a:off x="2132415" y="4656600"/>
            <a:ext cx="354249" cy="3702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37" idx="3"/>
            <a:endCxn id="34" idx="1"/>
          </p:cNvCxnSpPr>
          <p:nvPr/>
        </p:nvCxnSpPr>
        <p:spPr>
          <a:xfrm>
            <a:off x="2132415" y="5026815"/>
            <a:ext cx="354249" cy="4161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1121872" y="388313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3" name="Connecteur droit avec flèche 42"/>
          <p:cNvCxnSpPr>
            <a:stCxn id="42" idx="3"/>
            <a:endCxn id="36" idx="1"/>
          </p:cNvCxnSpPr>
          <p:nvPr/>
        </p:nvCxnSpPr>
        <p:spPr>
          <a:xfrm flipV="1">
            <a:off x="1431572" y="3159222"/>
            <a:ext cx="254887" cy="9085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42" idx="3"/>
            <a:endCxn id="37" idx="1"/>
          </p:cNvCxnSpPr>
          <p:nvPr/>
        </p:nvCxnSpPr>
        <p:spPr>
          <a:xfrm>
            <a:off x="1431572" y="4067800"/>
            <a:ext cx="254887" cy="9590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1461961"/>
              </p:ext>
            </p:extLst>
          </p:nvPr>
        </p:nvGraphicFramePr>
        <p:xfrm>
          <a:off x="2962679" y="1767273"/>
          <a:ext cx="5215646" cy="40046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3" name="Visio" r:id="rId7" imgW="7753270" imgH="5953118" progId="Visio.Drawing.15">
                  <p:embed/>
                </p:oleObj>
              </mc:Choice>
              <mc:Fallback>
                <p:oleObj name="Visio" r:id="rId7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62679" y="1767273"/>
                        <a:ext cx="5215646" cy="40046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374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9964006"/>
              </p:ext>
            </p:extLst>
          </p:nvPr>
        </p:nvGraphicFramePr>
        <p:xfrm>
          <a:off x="751611" y="3177796"/>
          <a:ext cx="7514105" cy="3496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13" name="Visio" r:id="rId3" imgW="15659232" imgH="7286566" progId="Visio.Drawing.15">
                  <p:embed/>
                </p:oleObj>
              </mc:Choice>
              <mc:Fallback>
                <p:oleObj name="Visio" r:id="rId3" imgW="15659232" imgH="72865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1611" y="3177796"/>
                        <a:ext cx="7514105" cy="3496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3111284" y="1301949"/>
            <a:ext cx="5819776" cy="15073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4642732" y="3435374"/>
            <a:ext cx="428322" cy="369332"/>
          </a:xfrm>
          <a:prstGeom prst="rect">
            <a:avLst/>
          </a:prstGeom>
          <a:pattFill prst="wdUpDiag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s1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71977" y="549275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024474" y="549275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164376" y="3362038"/>
                <a:ext cx="3934795" cy="6429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1" i="1" dirty="0" smtClean="0">
                          <a:latin typeface="Cambria Math" panose="02040503050406030204" pitchFamily="18" charset="0"/>
                        </a:rPr>
                        <m:t>𝑸𝒖𝒂𝒍𝒊𝒕𝒚</m:t>
                      </m:r>
                      <m:d>
                        <m:dPr>
                          <m:ctrlPr>
                            <a:rPr lang="fr-FR" sz="1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4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r>
                        <a:rPr lang="fr-FR" sz="1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400" b="1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𝒥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𝑸𝒖𝒂𝒍𝒊𝒕𝒚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76" y="3362038"/>
                <a:ext cx="3934795" cy="642933"/>
              </a:xfrm>
              <a:prstGeom prst="rect">
                <a:avLst/>
              </a:prstGeom>
              <a:blipFill rotWithShape="0">
                <a:blip r:embed="rId5"/>
                <a:stretch>
                  <a:fillRect t="-111429" b="-1561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" name="Obje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4903745"/>
              </p:ext>
            </p:extLst>
          </p:nvPr>
        </p:nvGraphicFramePr>
        <p:xfrm>
          <a:off x="3309226" y="1823642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14" name="Visio" r:id="rId6" imgW="1542999" imgH="819285" progId="Visio.Drawing.15">
                  <p:embed/>
                </p:oleObj>
              </mc:Choice>
              <mc:Fallback>
                <p:oleObj name="Visio" r:id="rId6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09226" y="1823642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2399365"/>
              </p:ext>
            </p:extLst>
          </p:nvPr>
        </p:nvGraphicFramePr>
        <p:xfrm>
          <a:off x="3309226" y="2375007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15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09226" y="2375007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2331791"/>
              </p:ext>
            </p:extLst>
          </p:nvPr>
        </p:nvGraphicFramePr>
        <p:xfrm>
          <a:off x="6610568" y="1814610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16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10568" y="1814610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401843"/>
              </p:ext>
            </p:extLst>
          </p:nvPr>
        </p:nvGraphicFramePr>
        <p:xfrm>
          <a:off x="6610568" y="2384487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17" name="Visio" r:id="rId10" imgW="1542999" imgH="819285" progId="Visio.Drawing.15">
                  <p:embed/>
                </p:oleObj>
              </mc:Choice>
              <mc:Fallback>
                <p:oleObj name="Visio" r:id="rId10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10568" y="2384487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ZoneTexte 35"/>
          <p:cNvSpPr txBox="1"/>
          <p:nvPr/>
        </p:nvSpPr>
        <p:spPr>
          <a:xfrm>
            <a:off x="3924903" y="1301949"/>
            <a:ext cx="240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Intermediate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b="1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7204124" y="1355342"/>
            <a:ext cx="192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Quality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3674629" y="1716431"/>
                <a:ext cx="2792850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d>
                        <m:d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</m:d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sz="1100" b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629" y="1716431"/>
                <a:ext cx="2792850" cy="542521"/>
              </a:xfrm>
              <a:prstGeom prst="rect">
                <a:avLst/>
              </a:prstGeom>
              <a:blipFill rotWithShape="0">
                <a:blip r:embed="rId11"/>
                <a:stretch>
                  <a:fillRect t="-106742" r="-7860" b="-1404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3860747" y="2382661"/>
                <a:ext cx="67317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747" y="2382661"/>
                <a:ext cx="673174" cy="277576"/>
              </a:xfrm>
              <a:prstGeom prst="rect">
                <a:avLst/>
              </a:prstGeom>
              <a:blipFill rotWithShape="0">
                <a:blip r:embed="rId12"/>
                <a:stretch>
                  <a:fillRect r="-73874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7152809" y="1814931"/>
                <a:ext cx="68245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809" y="1814931"/>
                <a:ext cx="682454" cy="277576"/>
              </a:xfrm>
              <a:prstGeom prst="rect">
                <a:avLst/>
              </a:prstGeom>
              <a:blipFill rotWithShape="0">
                <a:blip r:embed="rId13"/>
                <a:stretch>
                  <a:fillRect r="-74107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7145448" y="2357350"/>
                <a:ext cx="663893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448" y="2357350"/>
                <a:ext cx="663893" cy="277576"/>
              </a:xfrm>
              <a:prstGeom prst="rect">
                <a:avLst/>
              </a:prstGeom>
              <a:blipFill rotWithShape="0">
                <a:blip r:embed="rId14"/>
                <a:stretch>
                  <a:fillRect r="-76147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3E0D2FC2-633B-44D3-B7F4-861717C0D977}" type="slidenum">
              <a:rPr lang="fr-FR" smtClean="0"/>
              <a:t>76</a:t>
            </a:fld>
            <a:endParaRPr lang="fr-FR" dirty="0"/>
          </a:p>
        </p:txBody>
      </p:sp>
      <p:sp>
        <p:nvSpPr>
          <p:cNvPr id="27" name="ZoneTexte 26"/>
          <p:cNvSpPr txBox="1"/>
          <p:nvPr/>
        </p:nvSpPr>
        <p:spPr>
          <a:xfrm>
            <a:off x="5646971" y="603063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6899468" y="603063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5624850" y="411708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6877347" y="411708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4642732" y="5292355"/>
            <a:ext cx="428322" cy="369332"/>
          </a:xfrm>
          <a:prstGeom prst="rect">
            <a:avLst/>
          </a:prstGeom>
          <a:pattFill prst="dkVert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951082" y="4556863"/>
            <a:ext cx="364202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S </a:t>
            </a:r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 flipV="1">
            <a:off x="4099171" y="3670525"/>
            <a:ext cx="479179" cy="85940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4099171" y="4529930"/>
            <a:ext cx="479179" cy="76242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70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2676525"/>
            <a:ext cx="8648700" cy="1885950"/>
          </a:xfrm>
        </p:spPr>
        <p:txBody>
          <a:bodyPr/>
          <a:lstStyle/>
          <a:p>
            <a:r>
              <a:rPr lang="fr-FR" b="1" dirty="0" smtClean="0"/>
              <a:t>Best </a:t>
            </a:r>
            <a:r>
              <a:rPr lang="fr-FR" b="1" dirty="0" err="1" smtClean="0"/>
              <a:t>cut</a:t>
            </a:r>
            <a:r>
              <a:rPr lang="fr-FR" b="1" dirty="0" smtClean="0"/>
              <a:t>: </a:t>
            </a:r>
            <a:r>
              <a:rPr lang="fr-FR" dirty="0" err="1" smtClean="0"/>
              <a:t>sequence</a:t>
            </a:r>
            <a:r>
              <a:rPr lang="fr-FR" dirty="0" smtClean="0"/>
              <a:t> of spatial and temporal </a:t>
            </a:r>
            <a:r>
              <a:rPr lang="fr-FR" dirty="0" err="1" smtClean="0"/>
              <a:t>cuts</a:t>
            </a:r>
            <a:endParaRPr lang="fr-FR" dirty="0" smtClean="0"/>
          </a:p>
          <a:p>
            <a:r>
              <a:rPr lang="fr-FR" b="1" dirty="0" err="1" smtClean="0"/>
              <a:t>Aggregation</a:t>
            </a:r>
            <a:r>
              <a:rPr lang="fr-FR" b="1" dirty="0" smtClean="0"/>
              <a:t>, redistribution: </a:t>
            </a:r>
            <a:r>
              <a:rPr lang="fr-FR" dirty="0" err="1" smtClean="0"/>
              <a:t>principle</a:t>
            </a:r>
            <a:r>
              <a:rPr lang="fr-FR" dirty="0" smtClean="0"/>
              <a:t> </a:t>
            </a:r>
            <a:r>
              <a:rPr lang="fr-FR" dirty="0" err="1" smtClean="0"/>
              <a:t>similar</a:t>
            </a:r>
            <a:r>
              <a:rPr lang="fr-FR" dirty="0" smtClean="0"/>
              <a:t> to temporal </a:t>
            </a:r>
            <a:r>
              <a:rPr lang="fr-FR" dirty="0" err="1" smtClean="0"/>
              <a:t>algorithm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03766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pic>
        <p:nvPicPr>
          <p:cNvPr id="45" name="Picture 4" descr="whee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62" y="5302773"/>
            <a:ext cx="390730" cy="42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45" idx="1"/>
          </p:cNvCxnSpPr>
          <p:nvPr/>
        </p:nvCxnSpPr>
        <p:spPr>
          <a:xfrm>
            <a:off x="3631131" y="5517663"/>
            <a:ext cx="64413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>
            <a:stCxn id="45" idx="3"/>
          </p:cNvCxnSpPr>
          <p:nvPr/>
        </p:nvCxnSpPr>
        <p:spPr>
          <a:xfrm>
            <a:off x="4665992" y="5517663"/>
            <a:ext cx="64413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3631131" y="2968627"/>
            <a:ext cx="167899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369256"/>
              </p:ext>
            </p:extLst>
          </p:nvPr>
        </p:nvGraphicFramePr>
        <p:xfrm>
          <a:off x="923707" y="1951701"/>
          <a:ext cx="2605242" cy="1970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79" name="Visio" r:id="rId5" imgW="7391371" imgH="5591142" progId="Visio.Drawing.15">
                  <p:embed/>
                </p:oleObj>
              </mc:Choice>
              <mc:Fallback>
                <p:oleObj name="Visio" r:id="rId5" imgW="7391371" imgH="559114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23707" y="1951701"/>
                        <a:ext cx="2605242" cy="1970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4752272"/>
              </p:ext>
            </p:extLst>
          </p:nvPr>
        </p:nvGraphicFramePr>
        <p:xfrm>
          <a:off x="923707" y="4411694"/>
          <a:ext cx="2707424" cy="2078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0" name="Visio" r:id="rId7" imgW="7753270" imgH="5953118" progId="Visio.Drawing.15">
                  <p:embed/>
                </p:oleObj>
              </mc:Choice>
              <mc:Fallback>
                <p:oleObj name="Visio" r:id="rId7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23707" y="4411694"/>
                        <a:ext cx="2707424" cy="20787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6775409"/>
              </p:ext>
            </p:extLst>
          </p:nvPr>
        </p:nvGraphicFramePr>
        <p:xfrm>
          <a:off x="5412303" y="4411694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1" name="Visio" r:id="rId9" imgW="7143904" imgH="5343623" progId="Visio.Drawing.15">
                  <p:embed/>
                </p:oleObj>
              </mc:Choice>
              <mc:Fallback>
                <p:oleObj name="Visio" r:id="rId9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12303" y="4411694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9675416"/>
              </p:ext>
            </p:extLst>
          </p:nvPr>
        </p:nvGraphicFramePr>
        <p:xfrm>
          <a:off x="5412304" y="1938413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2" name="Visio" r:id="rId11" imgW="7143904" imgH="5343623" progId="Visio.Drawing.15">
                  <p:embed/>
                </p:oleObj>
              </mc:Choice>
              <mc:Fallback>
                <p:oleObj name="Visio" r:id="rId11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412304" y="1938413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22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79</a:t>
            </a:fld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254000" y="5943601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6" y="608472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3396115"/>
              </p:ext>
            </p:extLst>
          </p:nvPr>
        </p:nvGraphicFramePr>
        <p:xfrm>
          <a:off x="207939" y="2316617"/>
          <a:ext cx="4022230" cy="3008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0" name="Visio" r:id="rId3" imgW="7143904" imgH="5343623" progId="Visio.Drawing.15">
                  <p:embed/>
                </p:oleObj>
              </mc:Choice>
              <mc:Fallback>
                <p:oleObj name="Visio" r:id="rId3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939" y="2316617"/>
                        <a:ext cx="4022230" cy="3008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7665369"/>
              </p:ext>
            </p:extLst>
          </p:nvPr>
        </p:nvGraphicFramePr>
        <p:xfrm>
          <a:off x="4711427" y="2316617"/>
          <a:ext cx="4052433" cy="3031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1" name="Visio" r:id="rId5" imgW="7143904" imgH="5343623" progId="Visio.Drawing.15">
                  <p:embed/>
                </p:oleObj>
              </mc:Choice>
              <mc:Fallback>
                <p:oleObj name="Visio" r:id="rId5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11427" y="2316617"/>
                        <a:ext cx="4052433" cy="3031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4139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Complexity</a:t>
            </a:r>
            <a:r>
              <a:rPr lang="fr-FR" sz="3200" dirty="0" smtClean="0"/>
              <a:t> of large </a:t>
            </a:r>
            <a:r>
              <a:rPr lang="fr-FR" sz="3200" dirty="0" err="1" smtClean="0"/>
              <a:t>scale</a:t>
            </a:r>
            <a:r>
              <a:rPr lang="fr-FR" sz="3200" dirty="0" smtClean="0"/>
              <a:t> </a:t>
            </a:r>
            <a:r>
              <a:rPr lang="fr-FR" sz="3200" dirty="0" err="1" smtClean="0"/>
              <a:t>parallel</a:t>
            </a:r>
            <a:r>
              <a:rPr lang="fr-FR" sz="3200" dirty="0" smtClean="0"/>
              <a:t> </a:t>
            </a:r>
            <a:r>
              <a:rPr lang="fr-FR" sz="3200" dirty="0" err="1" smtClean="0"/>
              <a:t>systems</a:t>
            </a:r>
            <a:endParaRPr lang="fr-FR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917133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80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65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Lower</a:t>
            </a:r>
            <a:r>
              <a:rPr lang="fr-FR" dirty="0" smtClean="0"/>
              <a:t> </a:t>
            </a:r>
            <a:r>
              <a:rPr lang="fr-FR" dirty="0" err="1" smtClean="0"/>
              <a:t>Upper</a:t>
            </a:r>
            <a:r>
              <a:rPr lang="fr-FR" dirty="0" smtClean="0"/>
              <a:t> Gauss </a:t>
            </a:r>
            <a:r>
              <a:rPr lang="fr-FR" dirty="0" err="1" smtClean="0"/>
              <a:t>Siedel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58105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Implementation</a:t>
            </a:r>
            <a:r>
              <a:rPr lang="fr-FR" sz="4800" b="1" dirty="0" smtClean="0"/>
              <a:t>:</a:t>
            </a:r>
            <a:br>
              <a:rPr lang="fr-FR" sz="4800" b="1" dirty="0" smtClean="0"/>
            </a:br>
            <a:r>
              <a:rPr lang="fr-FR" dirty="0" err="1" smtClean="0"/>
              <a:t>Ocelotl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82</a:t>
            </a:fld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82" y="3166747"/>
            <a:ext cx="1383912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r>
              <a:rPr lang="fr-FR" dirty="0" smtClean="0"/>
              <a:t> Architecture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83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000489"/>
              </p:ext>
            </p:extLst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7" name="Visio" r:id="rId3" imgW="7381893" imgH="4114800" progId="Visio.Drawing.15">
                  <p:embed/>
                </p:oleObj>
              </mc:Choice>
              <mc:Fallback>
                <p:oleObj name="Visio" r:id="rId3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27946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Framesoc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917230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51523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17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30273"/>
          </a:xfrm>
        </p:spPr>
        <p:txBody>
          <a:bodyPr/>
          <a:lstStyle/>
          <a:p>
            <a:r>
              <a:rPr lang="fr-FR" b="1" dirty="0" smtClean="0"/>
              <a:t>Publications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fr-FR" sz="1400" b="1" dirty="0"/>
              <a:t>International </a:t>
            </a:r>
            <a:r>
              <a:rPr lang="fr-FR" sz="1400" b="1" dirty="0" err="1"/>
              <a:t>Conferences</a:t>
            </a:r>
            <a:endParaRPr lang="fr-FR" sz="1400" b="1" dirty="0"/>
          </a:p>
          <a:p>
            <a:pPr lvl="1">
              <a:lnSpc>
                <a:spcPct val="120000"/>
              </a:lnSpc>
            </a:pPr>
            <a:r>
              <a:rPr lang="fr-FR" sz="1000" b="1" dirty="0"/>
              <a:t>A </a:t>
            </a:r>
            <a:r>
              <a:rPr lang="fr-FR" sz="1000" b="1" dirty="0" err="1"/>
              <a:t>Spatiotemporal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b="1" dirty="0"/>
              <a:t> Technique for Performance </a:t>
            </a:r>
            <a:r>
              <a:rPr lang="fr-FR" sz="1000" b="1" dirty="0" err="1"/>
              <a:t>Analysis</a:t>
            </a:r>
            <a:r>
              <a:rPr lang="fr-FR" sz="1000" b="1" dirty="0"/>
              <a:t> of Large-</a:t>
            </a:r>
            <a:r>
              <a:rPr lang="fr-FR" sz="1000" b="1" dirty="0" err="1"/>
              <a:t>scale</a:t>
            </a:r>
            <a:r>
              <a:rPr lang="fr-FR" sz="1000" b="1" dirty="0"/>
              <a:t> </a:t>
            </a:r>
            <a:r>
              <a:rPr lang="fr-FR" sz="1000" b="1" dirty="0" err="1"/>
              <a:t>Execution</a:t>
            </a:r>
            <a:r>
              <a:rPr lang="fr-FR" sz="1000" b="1" dirty="0"/>
              <a:t> Traces</a:t>
            </a:r>
            <a:r>
              <a:rPr lang="fr-FR" sz="1000" dirty="0"/>
              <a:t>. Damien Dosimont, Robin Lamarche-Perrin,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IEEE Cluster 2014</a:t>
            </a:r>
            <a:r>
              <a:rPr lang="fr-FR" sz="1000" dirty="0"/>
              <a:t>, pages 149-157, Madrid, </a:t>
            </a:r>
            <a:r>
              <a:rPr lang="fr-FR" sz="1000" dirty="0" err="1"/>
              <a:t>September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Efficient </a:t>
            </a:r>
            <a:r>
              <a:rPr lang="fr-FR" sz="1000" b="1" dirty="0" err="1"/>
              <a:t>Analysis</a:t>
            </a:r>
            <a:r>
              <a:rPr lang="fr-FR" sz="1000" b="1" dirty="0"/>
              <a:t> </a:t>
            </a:r>
            <a:r>
              <a:rPr lang="fr-FR" sz="1000" b="1" dirty="0" err="1"/>
              <a:t>Methodology</a:t>
            </a:r>
            <a:r>
              <a:rPr lang="fr-FR" sz="1000" b="1" dirty="0"/>
              <a:t> For </a:t>
            </a:r>
            <a:r>
              <a:rPr lang="fr-FR" sz="1000" b="1" dirty="0" err="1"/>
              <a:t>Huge</a:t>
            </a:r>
            <a:r>
              <a:rPr lang="fr-FR" sz="1000" b="1" dirty="0"/>
              <a:t> Application Traces</a:t>
            </a:r>
            <a:r>
              <a:rPr lang="fr-FR" sz="1000" dirty="0"/>
              <a:t>. Damien Dosimont, </a:t>
            </a:r>
            <a:r>
              <a:rPr lang="fr-FR" sz="1000" dirty="0" err="1"/>
              <a:t>Generoso</a:t>
            </a:r>
            <a:r>
              <a:rPr lang="fr-FR" sz="1000" dirty="0"/>
              <a:t> Pagano,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2014 International </a:t>
            </a:r>
            <a:r>
              <a:rPr lang="fr-FR" sz="1000" i="1" dirty="0" err="1"/>
              <a:t>Conference</a:t>
            </a:r>
            <a:r>
              <a:rPr lang="fr-FR" sz="1000" i="1" dirty="0"/>
              <a:t> on High Performance </a:t>
            </a:r>
            <a:r>
              <a:rPr lang="fr-FR" sz="1000" i="1" dirty="0" err="1"/>
              <a:t>Computing</a:t>
            </a:r>
            <a:r>
              <a:rPr lang="fr-FR" sz="1000" i="1" dirty="0"/>
              <a:t> &amp; Simulation</a:t>
            </a:r>
            <a:r>
              <a:rPr lang="fr-FR" sz="1000" dirty="0"/>
              <a:t>, pages 951-958, </a:t>
            </a:r>
            <a:r>
              <a:rPr lang="fr-FR" sz="1000" dirty="0" err="1"/>
              <a:t>Bologna</a:t>
            </a:r>
            <a:r>
              <a:rPr lang="fr-FR" sz="1000" dirty="0"/>
              <a:t>, </a:t>
            </a:r>
            <a:r>
              <a:rPr lang="fr-FR" sz="1000" dirty="0" err="1"/>
              <a:t>June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Trace Management and </a:t>
            </a:r>
            <a:r>
              <a:rPr lang="fr-FR" sz="1000" b="1" dirty="0" err="1"/>
              <a:t>Analysis</a:t>
            </a:r>
            <a:r>
              <a:rPr lang="fr-FR" sz="1000" b="1" dirty="0"/>
              <a:t> for Embedded </a:t>
            </a:r>
            <a:r>
              <a:rPr lang="fr-FR" sz="1000" b="1" dirty="0" err="1"/>
              <a:t>Systems</a:t>
            </a:r>
            <a:r>
              <a:rPr lang="fr-FR" sz="1000" dirty="0"/>
              <a:t>. </a:t>
            </a:r>
            <a:r>
              <a:rPr lang="fr-FR" sz="1000" dirty="0" err="1"/>
              <a:t>Generoso</a:t>
            </a:r>
            <a:r>
              <a:rPr lang="fr-FR" sz="1000" dirty="0"/>
              <a:t> Pagano, Damien Dosimont,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2013 IEEE 7th International Symposium on Embedded </a:t>
            </a:r>
            <a:r>
              <a:rPr lang="fr-FR" sz="1000" i="1" dirty="0" err="1"/>
              <a:t>Multicore</a:t>
            </a:r>
            <a:r>
              <a:rPr lang="fr-FR" sz="1000" i="1" dirty="0"/>
              <a:t> Socs (</a:t>
            </a:r>
            <a:r>
              <a:rPr lang="fr-FR" sz="1000" i="1" dirty="0" err="1"/>
              <a:t>MCSoC</a:t>
            </a:r>
            <a:r>
              <a:rPr lang="fr-FR" sz="1000" i="1" dirty="0"/>
              <a:t>)</a:t>
            </a:r>
            <a:r>
              <a:rPr lang="fr-FR" sz="1000" dirty="0"/>
              <a:t>, pages 119-122, Tokyo, </a:t>
            </a:r>
            <a:r>
              <a:rPr lang="fr-FR" sz="1000" dirty="0" err="1"/>
              <a:t>September</a:t>
            </a:r>
            <a:r>
              <a:rPr lang="fr-FR" sz="1000" dirty="0"/>
              <a:t> 2013.</a:t>
            </a:r>
          </a:p>
          <a:p>
            <a:pPr>
              <a:lnSpc>
                <a:spcPct val="120000"/>
              </a:lnSpc>
            </a:pPr>
            <a:r>
              <a:rPr lang="fr-FR" sz="1400" b="1" dirty="0"/>
              <a:t>Workshops</a:t>
            </a:r>
          </a:p>
          <a:p>
            <a:pPr lvl="1">
              <a:lnSpc>
                <a:spcPct val="120000"/>
              </a:lnSpc>
            </a:pPr>
            <a:r>
              <a:rPr lang="fr-FR" sz="1000" b="1" dirty="0" err="1"/>
              <a:t>Ocelotl</a:t>
            </a:r>
            <a:r>
              <a:rPr lang="fr-FR" sz="1000" b="1" dirty="0"/>
              <a:t>: Large Trace </a:t>
            </a:r>
            <a:r>
              <a:rPr lang="fr-FR" sz="1000" b="1" dirty="0" err="1"/>
              <a:t>Overviews</a:t>
            </a:r>
            <a:r>
              <a:rPr lang="fr-FR" sz="1000" b="1" dirty="0"/>
              <a:t> </a:t>
            </a:r>
            <a:r>
              <a:rPr lang="fr-FR" sz="1000" b="1" dirty="0" err="1"/>
              <a:t>Based</a:t>
            </a:r>
            <a:r>
              <a:rPr lang="fr-FR" sz="1000" b="1" dirty="0"/>
              <a:t> on </a:t>
            </a:r>
            <a:r>
              <a:rPr lang="fr-FR" sz="1000" b="1" dirty="0" err="1"/>
              <a:t>Multidimensional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dirty="0"/>
              <a:t>. Damien Dosimont, </a:t>
            </a:r>
            <a:r>
              <a:rPr lang="fr-FR" sz="1000" dirty="0" err="1"/>
              <a:t>Youenn</a:t>
            </a:r>
            <a:r>
              <a:rPr lang="fr-FR" sz="1000" dirty="0"/>
              <a:t> Corre,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Schnorr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8th International </a:t>
            </a:r>
            <a:r>
              <a:rPr lang="fr-FR" sz="1000" i="1" dirty="0" err="1"/>
              <a:t>Parallel</a:t>
            </a:r>
            <a:r>
              <a:rPr lang="fr-FR" sz="1000" i="1" dirty="0"/>
              <a:t> Tools Workshop (IPTW’14)</a:t>
            </a:r>
            <a:r>
              <a:rPr lang="fr-FR" sz="1000" dirty="0"/>
              <a:t>, Stuttgart, </a:t>
            </a:r>
            <a:r>
              <a:rPr lang="fr-FR" sz="1000" dirty="0" err="1"/>
              <a:t>October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Agrégation temporelle pour l’analyse de traces volumineuses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10ème Atelier en Evaluation de Performances</a:t>
            </a:r>
            <a:r>
              <a:rPr lang="fr-FR" sz="1000" dirty="0"/>
              <a:t>, Sophia Antipolis, </a:t>
            </a:r>
            <a:r>
              <a:rPr lang="fr-FR" sz="1000" dirty="0" err="1"/>
              <a:t>June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La visualisation de traces, support à l’analyse, déverminage et optimisation d’applications de calcul haute performance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Atelier Visualisation d’informations, interaction et fouille de données (VIF) de la 13e Conférence Francophone sur l’Extraction et la Gestion des Connaissances (EGC’2013)</a:t>
            </a:r>
            <a:r>
              <a:rPr lang="fr-FR" sz="1000" dirty="0"/>
              <a:t>, pages 55-66, Toulouse, </a:t>
            </a:r>
            <a:r>
              <a:rPr lang="fr-FR" sz="1000" dirty="0" err="1"/>
              <a:t>January</a:t>
            </a:r>
            <a:r>
              <a:rPr lang="fr-FR" sz="1000" dirty="0"/>
              <a:t> 2013.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04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Backup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79655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Main thread: a </a:t>
            </a:r>
            <a:r>
              <a:rPr lang="fr-FR" b="1" dirty="0" err="1" smtClean="0"/>
              <a:t>recording</a:t>
            </a:r>
            <a:r>
              <a:rPr lang="fr-FR" b="1" dirty="0" smtClean="0"/>
              <a:t> application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89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393" y="2048008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48" y="2586339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73" y="2402674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94643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92308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6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148" y="5619721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221612" y="6103874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TS Record use case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795567" y="3867214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94166" y="3867214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42971" y="387329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67125" y="3388716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13758" y="338871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361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analyze</a:t>
            </a:r>
            <a:r>
              <a:rPr lang="fr-FR" dirty="0" smtClean="0"/>
              <a:t> </a:t>
            </a:r>
            <a:r>
              <a:rPr lang="fr-FR" dirty="0" err="1" smtClean="0"/>
              <a:t>these</a:t>
            </a:r>
            <a:r>
              <a:rPr lang="fr-FR" dirty="0" smtClean="0"/>
              <a:t> applications?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63" y="2446093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4851400" y="1914545"/>
            <a:ext cx="122341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b="1" dirty="0" smtClean="0"/>
              <a:t>?</a:t>
            </a:r>
            <a:endParaRPr lang="fr-FR" sz="16600" b="1" dirty="0"/>
          </a:p>
        </p:txBody>
      </p:sp>
    </p:spTree>
    <p:extLst>
      <p:ext uri="{BB962C8B-B14F-4D97-AF65-F5344CB8AC3E}">
        <p14:creationId xmlns:p14="http://schemas.microsoft.com/office/powerpoint/2010/main" val="347131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err="1" smtClean="0"/>
              <a:t>Knowledge</a:t>
            </a:r>
            <a:r>
              <a:rPr lang="fr-FR" b="1" dirty="0" smtClean="0"/>
              <a:t> on TS Record use case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90</a:t>
            </a:fld>
            <a:endParaRPr lang="fr-FR" dirty="0"/>
          </a:p>
        </p:txBody>
      </p:sp>
      <p:pic>
        <p:nvPicPr>
          <p:cNvPr id="7" name="Picture 2" descr="disk, drive, hard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98" y="2783617"/>
            <a:ext cx="1058294" cy="10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6788074" y="3122992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25720" y="238823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1891" y="23838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33973" y="28303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</a:t>
            </a:r>
            <a:r>
              <a:rPr lang="fr-FR" dirty="0" err="1" smtClean="0"/>
              <a:t>ys_write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5771" y="282519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flush-8:0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2639" y="3122992"/>
            <a:ext cx="1486832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780652" y="3497318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5000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7083" y="3122992"/>
            <a:ext cx="478972" cy="3429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855338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909870" y="3495265"/>
            <a:ext cx="9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100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95405" y="238432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buffers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67774" y="37852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230 KB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1624823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531538" y="283035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</a:t>
            </a:r>
            <a:r>
              <a:rPr lang="fr-FR" dirty="0" err="1" smtClean="0"/>
              <a:t>packets</a:t>
            </a:r>
            <a:endParaRPr lang="fr-FR" dirty="0"/>
          </a:p>
        </p:txBody>
      </p:sp>
      <p:pic>
        <p:nvPicPr>
          <p:cNvPr id="1026" name="Picture 2" descr="globe, world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91618"/>
            <a:ext cx="1294735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0" y="2726995"/>
            <a:ext cx="767986" cy="10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325720" y="361505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Disk cache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8656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894712" y="2187267"/>
            <a:ext cx="5593016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adapt</a:t>
            </a:r>
            <a:r>
              <a:rPr lang="fr-FR" dirty="0" smtClean="0"/>
              <a:t> LP </a:t>
            </a:r>
            <a:r>
              <a:rPr lang="fr-FR" dirty="0" err="1" smtClean="0"/>
              <a:t>method</a:t>
            </a:r>
            <a:r>
              <a:rPr lang="fr-FR" dirty="0" smtClean="0"/>
              <a:t> to </a:t>
            </a:r>
            <a:r>
              <a:rPr lang="fr-FR" dirty="0" err="1" smtClean="0"/>
              <a:t>spatiotemporal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91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03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622" y="3273375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389227" y="3041473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531953" y="4368492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356815" y="4452579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1565" y="4458766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6172684" y="4458766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1438550" y="2770931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250841" y="2816202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3469" y="4455691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4217601" y="2774745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3068010" y="277278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5679273" y="2792057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39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894712" y="2187267"/>
            <a:ext cx="5593016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building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92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03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622" y="3273375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389227" y="3041473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531953" y="4368492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373810" y="4455691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1565" y="4458766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6172684" y="4458766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1438550" y="2770931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250841" y="2816202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3469" y="4455691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4217601" y="2774745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89489" y="2347784"/>
            <a:ext cx="2917452" cy="2818052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5679273" y="2792057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3068010" y="277278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45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894712" y="2187267"/>
            <a:ext cx="5593016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93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03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622" y="3273375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389227" y="3041473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ZoneTexte 33"/>
          <p:cNvSpPr txBox="1"/>
          <p:nvPr/>
        </p:nvSpPr>
        <p:spPr>
          <a:xfrm>
            <a:off x="4711565" y="4458766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6" name="Rectangle 35"/>
          <p:cNvSpPr/>
          <p:nvPr/>
        </p:nvSpPr>
        <p:spPr>
          <a:xfrm>
            <a:off x="2110004" y="2360506"/>
            <a:ext cx="2319518" cy="2818052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/>
          <p:cNvSpPr txBox="1"/>
          <p:nvPr/>
        </p:nvSpPr>
        <p:spPr>
          <a:xfrm>
            <a:off x="6172684" y="4458766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250841" y="2816202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3469" y="4455691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4217601" y="2774745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5679273" y="2792057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3068010" y="277278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3373810" y="4455691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531953" y="4368492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8" name="Flèche droite 37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4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14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894712" y="2187267"/>
            <a:ext cx="5593016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94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03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622" y="3273375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389227" y="3041473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ZoneTexte 33"/>
          <p:cNvSpPr txBox="1"/>
          <p:nvPr/>
        </p:nvSpPr>
        <p:spPr>
          <a:xfrm>
            <a:off x="4711565" y="4458766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6" name="Rectangle 35"/>
          <p:cNvSpPr/>
          <p:nvPr/>
        </p:nvSpPr>
        <p:spPr>
          <a:xfrm>
            <a:off x="3577996" y="2249830"/>
            <a:ext cx="2319518" cy="2818052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/>
          <p:cNvSpPr txBox="1"/>
          <p:nvPr/>
        </p:nvSpPr>
        <p:spPr>
          <a:xfrm>
            <a:off x="6172684" y="4458766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250841" y="2816202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3469" y="4455691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4217601" y="2774745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5679273" y="2792057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3373810" y="4455691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531953" y="4368492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8" name="Flèche droite 37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4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Flèche droite 43"/>
          <p:cNvSpPr/>
          <p:nvPr/>
        </p:nvSpPr>
        <p:spPr>
          <a:xfrm>
            <a:off x="3233617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45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465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86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ersonnalis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F0000"/>
      </a:accent2>
      <a:accent3>
        <a:srgbClr val="FFC000"/>
      </a:accent3>
      <a:accent4>
        <a:srgbClr val="7030A0"/>
      </a:accent4>
      <a:accent5>
        <a:srgbClr val="A5A5A5"/>
      </a:accent5>
      <a:accent6>
        <a:srgbClr val="92D050"/>
      </a:accent6>
      <a:hlink>
        <a:srgbClr val="0563C1"/>
      </a:hlink>
      <a:folHlink>
        <a:srgbClr val="954F72"/>
      </a:folHlink>
    </a:clrScheme>
    <a:fontScheme name="Personnalisé 1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3959</TotalTime>
  <Words>1425</Words>
  <Application>Microsoft Office PowerPoint</Application>
  <PresentationFormat>Affichage à l'écran (4:3)</PresentationFormat>
  <Paragraphs>701</Paragraphs>
  <Slides>94</Slides>
  <Notes>11</Notes>
  <HiddenSlides>0</HiddenSlides>
  <MMClips>1</MMClips>
  <ScaleCrop>false</ScaleCrop>
  <HeadingPairs>
    <vt:vector size="8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94</vt:i4>
      </vt:variant>
    </vt:vector>
  </HeadingPairs>
  <TitlesOfParts>
    <vt:vector size="105" baseType="lpstr">
      <vt:lpstr>Aller</vt:lpstr>
      <vt:lpstr>Arial</vt:lpstr>
      <vt:lpstr>Calibri</vt:lpstr>
      <vt:lpstr>Cambria Math</vt:lpstr>
      <vt:lpstr>Century Schoolbook</vt:lpstr>
      <vt:lpstr>Lucida Sans Typewriter</vt:lpstr>
      <vt:lpstr>Star Jedi Hollow</vt:lpstr>
      <vt:lpstr>Star Jedi Logo MonoLine</vt:lpstr>
      <vt:lpstr>Office Theme</vt:lpstr>
      <vt:lpstr>Visio</vt:lpstr>
      <vt:lpstr>Dessin Microsoft Visio</vt:lpstr>
      <vt:lpstr>Agrégation spatiotemporelle pour la visualisation de traces d’exécution</vt:lpstr>
      <vt:lpstr>In a few words…</vt:lpstr>
      <vt:lpstr>Summary</vt:lpstr>
      <vt:lpstr>Context</vt:lpstr>
      <vt:lpstr>Embedded systems are everywhere!</vt:lpstr>
      <vt:lpstr>Large scale parallel and distributed systems too</vt:lpstr>
      <vt:lpstr>Complexity of multimedia applications</vt:lpstr>
      <vt:lpstr>Complexity of large scale parallel systems</vt:lpstr>
      <vt:lpstr>How to analyze these applications?</vt:lpstr>
      <vt:lpstr>May the quality of service be with you</vt:lpstr>
      <vt:lpstr>QoS not respected !</vt:lpstr>
      <vt:lpstr>How to debug our application?</vt:lpstr>
      <vt:lpstr>Information contained in traces</vt:lpstr>
      <vt:lpstr>Visualize structure and temporal behavior</vt:lpstr>
      <vt:lpstr>How we imagine analyzing the application</vt:lpstr>
      <vt:lpstr>How we imagine analyzing the application</vt:lpstr>
      <vt:lpstr>How we imagine analyzing the application</vt:lpstr>
      <vt:lpstr>Shneiderman’s mantra</vt:lpstr>
      <vt:lpstr>What about scalability?</vt:lpstr>
      <vt:lpstr>Visualization support</vt:lpstr>
      <vt:lpstr>Visualization support</vt:lpstr>
      <vt:lpstr>Performance</vt:lpstr>
      <vt:lpstr>User</vt:lpstr>
      <vt:lpstr>Shneiderman’s mantra</vt:lpstr>
      <vt:lpstr>Proposal</vt:lpstr>
      <vt:lpstr>Framework for spatiotemporal analysis</vt:lpstr>
      <vt:lpstr>Overviews</vt:lpstr>
      <vt:lpstr>Ocelotl Analysis Tool</vt:lpstr>
      <vt:lpstr>Scalability and aggregation</vt:lpstr>
      <vt:lpstr>Aggregation</vt:lpstr>
      <vt:lpstr>Aggregated representations</vt:lpstr>
      <vt:lpstr>What is a good overview?</vt:lpstr>
      <vt:lpstr>Why exisiting methods are not satisfying?</vt:lpstr>
      <vt:lpstr>Our approach is different</vt:lpstr>
      <vt:lpstr>Lamarche-Perrin’s Method</vt:lpstr>
      <vt:lpstr>Multi agent system analysis</vt:lpstr>
      <vt:lpstr>Reduce complexity while keeping information</vt:lpstr>
      <vt:lpstr>Population, individuals, attributes</vt:lpstr>
      <vt:lpstr>Partition and aggregate the population</vt:lpstr>
      <vt:lpstr>Best Partition problem</vt:lpstr>
      <vt:lpstr>Information Loss</vt:lpstr>
      <vt:lpstr>Complexity Reduction</vt:lpstr>
      <vt:lpstr>Parametrized Information Criterion</vt:lpstr>
      <vt:lpstr>Temporal Analysis</vt:lpstr>
      <vt:lpstr>Interest of Temporal Analysis</vt:lpstr>
      <vt:lpstr>How to adapt LP method to trace analysis?</vt:lpstr>
      <vt:lpstr>Build a microscopic model from the trace</vt:lpstr>
      <vt:lpstr>Build a microscopic model from the trace</vt:lpstr>
      <vt:lpstr>Microscopic model structure</vt:lpstr>
      <vt:lpstr>Fill the microscopic model</vt:lpstr>
      <vt:lpstr>Fill the microscopic model</vt:lpstr>
      <vt:lpstr>Aggregate the microscopic model</vt:lpstr>
      <vt:lpstr>Adapt the quality computation</vt:lpstr>
      <vt:lpstr>Quality computation of monodimensional values</vt:lpstr>
      <vt:lpstr>Quality computation of multidimensional values</vt:lpstr>
      <vt:lpstr>Best cut computation</vt:lpstr>
      <vt:lpstr>Best cut computation</vt:lpstr>
      <vt:lpstr>Rebuild the best partition</vt:lpstr>
      <vt:lpstr>Interpret the aggregation result</vt:lpstr>
      <vt:lpstr>Aggregate and redistribute the values</vt:lpstr>
      <vt:lpstr>Visualize the trace abstraction</vt:lpstr>
      <vt:lpstr>Visualize the trace abstraction</vt:lpstr>
      <vt:lpstr>Stacked bar chart visual aggregation</vt:lpstr>
      <vt:lpstr>Example of analyses</vt:lpstr>
      <vt:lpstr>TS Record</vt:lpstr>
      <vt:lpstr>Conjugate Gradient</vt:lpstr>
      <vt:lpstr>We need some space!</vt:lpstr>
      <vt:lpstr>Spatiotemporal Analysis</vt:lpstr>
      <vt:lpstr>Interest of spatiotemporal analysis</vt:lpstr>
      <vt:lpstr>Build a microscopic model from the trace</vt:lpstr>
      <vt:lpstr>Microscopic model structure</vt:lpstr>
      <vt:lpstr>Hardware/software hierarchy</vt:lpstr>
      <vt:lpstr>Hierarchize the spatial dimension</vt:lpstr>
      <vt:lpstr>Aggregate the microscopic model</vt:lpstr>
      <vt:lpstr>Forbidden Aggregates</vt:lpstr>
      <vt:lpstr>Quality computation </vt:lpstr>
      <vt:lpstr>Aggregation algorithm</vt:lpstr>
      <vt:lpstr>Aggregate the microscopic model</vt:lpstr>
      <vt:lpstr>Visual aggregation</vt:lpstr>
      <vt:lpstr>Example of analyses</vt:lpstr>
      <vt:lpstr>Lower Upper Gauss Siedel</vt:lpstr>
      <vt:lpstr>Implementation: Ocelotl Analysis Tool</vt:lpstr>
      <vt:lpstr>Ocelotl Architecture</vt:lpstr>
      <vt:lpstr>Framesoc</vt:lpstr>
      <vt:lpstr>Présentation PowerPoint</vt:lpstr>
      <vt:lpstr>Conclusion</vt:lpstr>
      <vt:lpstr>Publications</vt:lpstr>
      <vt:lpstr>Backup</vt:lpstr>
      <vt:lpstr>Main thread: a recording application</vt:lpstr>
      <vt:lpstr>Knowledge on TS Record use case</vt:lpstr>
      <vt:lpstr>How to adapt LP method to spatiotemporal analysis?</vt:lpstr>
      <vt:lpstr>Microscopic model building</vt:lpstr>
      <vt:lpstr>Quality computation</vt:lpstr>
      <vt:lpstr>Best cut computation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Agrégation spatiotemporelle pour la visualisation de traces d’exécution</dc:title>
  <dc:creator>dosimont</dc:creator>
  <cp:lastModifiedBy>Damien</cp:lastModifiedBy>
  <cp:revision>329</cp:revision>
  <dcterms:created xsi:type="dcterms:W3CDTF">2015-05-04T13:17:04Z</dcterms:created>
  <dcterms:modified xsi:type="dcterms:W3CDTF">2015-05-24T10:45:01Z</dcterms:modified>
</cp:coreProperties>
</file>